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8"/>
  </p:notesMasterIdLst>
  <p:sldIdLst>
    <p:sldId id="390" r:id="rId5"/>
    <p:sldId id="391" r:id="rId6"/>
    <p:sldId id="392" r:id="rId7"/>
    <p:sldId id="259" r:id="rId8"/>
    <p:sldId id="393" r:id="rId9"/>
    <p:sldId id="394" r:id="rId10"/>
    <p:sldId id="395" r:id="rId11"/>
    <p:sldId id="396" r:id="rId12"/>
    <p:sldId id="2147481711" r:id="rId13"/>
    <p:sldId id="2147481715" r:id="rId14"/>
    <p:sldId id="2147481713" r:id="rId15"/>
    <p:sldId id="2147481712" r:id="rId16"/>
    <p:sldId id="2147481714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28758CB-95D4-4C21-9970-D2FCF35F48FB}" v="3" dt="2026-05-25T02:07:06.8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 Farfel" userId="8699716b-183b-4998-95b8-bf3f1ae494e6" providerId="ADAL" clId="{EE1F513E-4E93-46FF-B74F-38211CEB7720}"/>
    <pc:docChg chg="custSel addSld modSld sldOrd">
      <pc:chgData name="Marc Farfel" userId="8699716b-183b-4998-95b8-bf3f1ae494e6" providerId="ADAL" clId="{EE1F513E-4E93-46FF-B74F-38211CEB7720}" dt="2026-05-25T02:12:34.788" v="389" actId="20577"/>
      <pc:docMkLst>
        <pc:docMk/>
      </pc:docMkLst>
      <pc:sldChg chg="addSp delSp modSp mod">
        <pc:chgData name="Marc Farfel" userId="8699716b-183b-4998-95b8-bf3f1ae494e6" providerId="ADAL" clId="{EE1F513E-4E93-46FF-B74F-38211CEB7720}" dt="2026-05-25T02:06:00.238" v="124" actId="6549"/>
        <pc:sldMkLst>
          <pc:docMk/>
          <pc:sldMk cId="0" sldId="391"/>
        </pc:sldMkLst>
        <pc:spChg chg="del mod">
          <ac:chgData name="Marc Farfel" userId="8699716b-183b-4998-95b8-bf3f1ae494e6" providerId="ADAL" clId="{EE1F513E-4E93-46FF-B74F-38211CEB7720}" dt="2026-05-25T02:04:55.149" v="1" actId="478"/>
          <ac:spMkLst>
            <pc:docMk/>
            <pc:sldMk cId="0" sldId="391"/>
            <ac:spMk id="35" creationId="{00000000-0000-0000-0000-000000000000}"/>
          </ac:spMkLst>
        </pc:spChg>
        <pc:spChg chg="add del mod">
          <ac:chgData name="Marc Farfel" userId="8699716b-183b-4998-95b8-bf3f1ae494e6" providerId="ADAL" clId="{EE1F513E-4E93-46FF-B74F-38211CEB7720}" dt="2026-05-25T02:05:16.956" v="30" actId="478"/>
          <ac:spMkLst>
            <pc:docMk/>
            <pc:sldMk cId="0" sldId="391"/>
            <ac:spMk id="39" creationId="{B7CFE75C-0D72-8195-7DC4-6E7573A9B168}"/>
          </ac:spMkLst>
        </pc:spChg>
        <pc:spChg chg="add mod">
          <ac:chgData name="Marc Farfel" userId="8699716b-183b-4998-95b8-bf3f1ae494e6" providerId="ADAL" clId="{EE1F513E-4E93-46FF-B74F-38211CEB7720}" dt="2026-05-25T02:06:00.238" v="124" actId="6549"/>
          <ac:spMkLst>
            <pc:docMk/>
            <pc:sldMk cId="0" sldId="391"/>
            <ac:spMk id="40" creationId="{0151F103-237E-CE8A-0B67-29B0388F5D38}"/>
          </ac:spMkLst>
        </pc:spChg>
      </pc:sldChg>
      <pc:sldChg chg="add ord">
        <pc:chgData name="Marc Farfel" userId="8699716b-183b-4998-95b8-bf3f1ae494e6" providerId="ADAL" clId="{EE1F513E-4E93-46FF-B74F-38211CEB7720}" dt="2026-05-25T02:06:32.912" v="127"/>
        <pc:sldMkLst>
          <pc:docMk/>
          <pc:sldMk cId="3535233198" sldId="2147481712"/>
        </pc:sldMkLst>
      </pc:sldChg>
      <pc:sldChg chg="add">
        <pc:chgData name="Marc Farfel" userId="8699716b-183b-4998-95b8-bf3f1ae494e6" providerId="ADAL" clId="{EE1F513E-4E93-46FF-B74F-38211CEB7720}" dt="2026-05-25T02:06:37.486" v="128" actId="2890"/>
        <pc:sldMkLst>
          <pc:docMk/>
          <pc:sldMk cId="2135676703" sldId="2147481713"/>
        </pc:sldMkLst>
      </pc:sldChg>
      <pc:sldChg chg="add">
        <pc:chgData name="Marc Farfel" userId="8699716b-183b-4998-95b8-bf3f1ae494e6" providerId="ADAL" clId="{EE1F513E-4E93-46FF-B74F-38211CEB7720}" dt="2026-05-25T02:06:59.964" v="129"/>
        <pc:sldMkLst>
          <pc:docMk/>
          <pc:sldMk cId="2042644981" sldId="2147481714"/>
        </pc:sldMkLst>
      </pc:sldChg>
      <pc:sldChg chg="delSp modSp add mod">
        <pc:chgData name="Marc Farfel" userId="8699716b-183b-4998-95b8-bf3f1ae494e6" providerId="ADAL" clId="{EE1F513E-4E93-46FF-B74F-38211CEB7720}" dt="2026-05-25T02:12:34.788" v="389" actId="20577"/>
        <pc:sldMkLst>
          <pc:docMk/>
          <pc:sldMk cId="3605045756" sldId="2147481715"/>
        </pc:sldMkLst>
        <pc:spChg chg="mod">
          <ac:chgData name="Marc Farfel" userId="8699716b-183b-4998-95b8-bf3f1ae494e6" providerId="ADAL" clId="{EE1F513E-4E93-46FF-B74F-38211CEB7720}" dt="2026-05-25T02:08:02.655" v="205" actId="20577"/>
          <ac:spMkLst>
            <pc:docMk/>
            <pc:sldMk cId="3605045756" sldId="2147481715"/>
            <ac:spMk id="3" creationId="{550B70AE-61FC-1EA4-957C-0659AE7DB3B0}"/>
          </ac:spMkLst>
        </pc:spChg>
        <pc:spChg chg="mod">
          <ac:chgData name="Marc Farfel" userId="8699716b-183b-4998-95b8-bf3f1ae494e6" providerId="ADAL" clId="{EE1F513E-4E93-46FF-B74F-38211CEB7720}" dt="2026-05-25T02:12:34.788" v="389" actId="20577"/>
          <ac:spMkLst>
            <pc:docMk/>
            <pc:sldMk cId="3605045756" sldId="2147481715"/>
            <ac:spMk id="4" creationId="{AA3FF02E-ADA5-FB83-88D4-D1C54ACAFB35}"/>
          </ac:spMkLst>
        </pc:spChg>
        <pc:spChg chg="mod">
          <ac:chgData name="Marc Farfel" userId="8699716b-183b-4998-95b8-bf3f1ae494e6" providerId="ADAL" clId="{EE1F513E-4E93-46FF-B74F-38211CEB7720}" dt="2026-05-25T02:11:35.974" v="378" actId="6549"/>
          <ac:spMkLst>
            <pc:docMk/>
            <pc:sldMk cId="3605045756" sldId="2147481715"/>
            <ac:spMk id="6" creationId="{408878B0-3149-E68A-EA5B-02288DC85E91}"/>
          </ac:spMkLst>
        </pc:spChg>
        <pc:spChg chg="del">
          <ac:chgData name="Marc Farfel" userId="8699716b-183b-4998-95b8-bf3f1ae494e6" providerId="ADAL" clId="{EE1F513E-4E93-46FF-B74F-38211CEB7720}" dt="2026-05-25T02:08:25.211" v="226" actId="478"/>
          <ac:spMkLst>
            <pc:docMk/>
            <pc:sldMk cId="3605045756" sldId="2147481715"/>
            <ac:spMk id="7" creationId="{4AD4A8DE-BE30-1817-5CA0-FF75F6A01CC9}"/>
          </ac:spMkLst>
        </pc:spChg>
        <pc:spChg chg="mod">
          <ac:chgData name="Marc Farfel" userId="8699716b-183b-4998-95b8-bf3f1ae494e6" providerId="ADAL" clId="{EE1F513E-4E93-46FF-B74F-38211CEB7720}" dt="2026-05-25T02:08:58.569" v="258" actId="6549"/>
          <ac:spMkLst>
            <pc:docMk/>
            <pc:sldMk cId="3605045756" sldId="2147481715"/>
            <ac:spMk id="11" creationId="{0BB51444-1C18-1058-223F-1F904EE77AEE}"/>
          </ac:spMkLst>
        </pc:spChg>
        <pc:spChg chg="mod">
          <ac:chgData name="Marc Farfel" userId="8699716b-183b-4998-95b8-bf3f1ae494e6" providerId="ADAL" clId="{EE1F513E-4E93-46FF-B74F-38211CEB7720}" dt="2026-05-25T02:09:09.809" v="272" actId="20577"/>
          <ac:spMkLst>
            <pc:docMk/>
            <pc:sldMk cId="3605045756" sldId="2147481715"/>
            <ac:spMk id="15" creationId="{F55DC70E-E978-8340-C64A-F46324FA56D3}"/>
          </ac:spMkLst>
        </pc:spChg>
        <pc:spChg chg="mod">
          <ac:chgData name="Marc Farfel" userId="8699716b-183b-4998-95b8-bf3f1ae494e6" providerId="ADAL" clId="{EE1F513E-4E93-46FF-B74F-38211CEB7720}" dt="2026-05-25T02:09:32.602" v="286" actId="20577"/>
          <ac:spMkLst>
            <pc:docMk/>
            <pc:sldMk cId="3605045756" sldId="2147481715"/>
            <ac:spMk id="19" creationId="{FA5B1E14-32C1-C6F4-EE8D-1CDD5A868614}"/>
          </ac:spMkLst>
        </pc:spChg>
        <pc:spChg chg="mod">
          <ac:chgData name="Marc Farfel" userId="8699716b-183b-4998-95b8-bf3f1ae494e6" providerId="ADAL" clId="{EE1F513E-4E93-46FF-B74F-38211CEB7720}" dt="2026-05-25T02:10:30.883" v="316" actId="20577"/>
          <ac:spMkLst>
            <pc:docMk/>
            <pc:sldMk cId="3605045756" sldId="2147481715"/>
            <ac:spMk id="23" creationId="{5B21E157-1297-ADB7-D1DA-B01948A7CA8D}"/>
          </ac:spMkLst>
        </pc:spChg>
        <pc:spChg chg="del">
          <ac:chgData name="Marc Farfel" userId="8699716b-183b-4998-95b8-bf3f1ae494e6" providerId="ADAL" clId="{EE1F513E-4E93-46FF-B74F-38211CEB7720}" dt="2026-05-25T02:10:57.028" v="317" actId="478"/>
          <ac:spMkLst>
            <pc:docMk/>
            <pc:sldMk cId="3605045756" sldId="2147481715"/>
            <ac:spMk id="27" creationId="{0FDFA787-0F21-1802-0A33-BD2DD8C2E2C0}"/>
          </ac:spMkLst>
        </pc:spChg>
        <pc:spChg chg="mod">
          <ac:chgData name="Marc Farfel" userId="8699716b-183b-4998-95b8-bf3f1ae494e6" providerId="ADAL" clId="{EE1F513E-4E93-46FF-B74F-38211CEB7720}" dt="2026-05-25T02:11:05.843" v="347" actId="1035"/>
          <ac:spMkLst>
            <pc:docMk/>
            <pc:sldMk cId="3605045756" sldId="2147481715"/>
            <ac:spMk id="31" creationId="{487F5A5F-7CF9-BE3B-CB89-B98CFAEAD8AB}"/>
          </ac:spMkLst>
        </pc:spChg>
        <pc:spChg chg="del">
          <ac:chgData name="Marc Farfel" userId="8699716b-183b-4998-95b8-bf3f1ae494e6" providerId="ADAL" clId="{EE1F513E-4E93-46FF-B74F-38211CEB7720}" dt="2026-05-25T02:11:28.052" v="376" actId="478"/>
          <ac:spMkLst>
            <pc:docMk/>
            <pc:sldMk cId="3605045756" sldId="2147481715"/>
            <ac:spMk id="33" creationId="{CA9F1A3C-2D6C-8B22-4770-5B7CEDBAEE0C}"/>
          </ac:spMkLst>
        </pc:spChg>
        <pc:spChg chg="mod">
          <ac:chgData name="Marc Farfel" userId="8699716b-183b-4998-95b8-bf3f1ae494e6" providerId="ADAL" clId="{EE1F513E-4E93-46FF-B74F-38211CEB7720}" dt="2026-05-25T02:11:25.531" v="375" actId="1035"/>
          <ac:spMkLst>
            <pc:docMk/>
            <pc:sldMk cId="3605045756" sldId="2147481715"/>
            <ac:spMk id="40" creationId="{F3F3ECD6-9695-A7ED-466E-944500D9173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C136AE-BF08-4AED-98EE-6CA90C457F50}" type="datetimeFigureOut">
              <a:rPr lang="en-US" smtClean="0"/>
              <a:t>5/24/2026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0E100F-A12B-40A7-A2E2-494BF65017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698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87A771-AF87-C8A4-CBCE-B3AA0CB1B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49F4D6-CF96-3F5C-5208-C7FE1D2E02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38A4C8-42BE-00AF-BAF9-6CD9CD5569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4261B8-2091-8154-384D-3F05B26B1E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886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7E69E-3EC0-9972-7487-C63836EDB8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2621B2-F4D1-9AAB-9B7B-66F384AC6A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F6B906-4D70-E275-D2E6-CBF0521F7B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B28DE8-6A1A-3AED-CD13-968009FD81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39569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6BD5A2-EB1C-5BA9-9D91-EABFCD6181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88DE97-0C06-9490-E244-0B59D21CCC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52C8AF-DEF2-5108-9E6F-6FF21B25D2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E757BE-8E0F-2A93-04F9-824712C40EC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2294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67F0AB-4E6D-0626-C8E5-3F287063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10C5F0-64BE-714F-45B9-FC0CE226E0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0F43CF-0706-E851-D6F1-6FF316351C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1CB51F-BE14-EB6A-3042-60913B6F4C3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20417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335C85-452B-739C-C9ED-28B62EEA4E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5BF42A-A311-2D42-BA7D-7D224D845E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E0A52E-7579-1A44-F886-DEE1618771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D10B9E-A964-E6DD-3805-E2293A3AC6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2290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8708E-F96F-B9AA-722A-8BB57818BA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898BA3-173D-E05B-9B0D-DA93F11D8F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9B2BDE-1C4A-5C60-ADCE-C09D295C9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9AF8-F9B5-41C7-9AFE-C9E7AEB241A8}" type="datetimeFigureOut">
              <a:rPr lang="en-US" smtClean="0"/>
              <a:t>5/24/2026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C13DEE-8805-3807-0BDB-5CD3D7F13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A8A4CE-D8B7-2AD8-2B21-8C59296F5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BBC9C-4247-4837-9E01-3F1C9B9A33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233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FAA60-D649-18EC-805D-30E661442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E12F48-7A73-B7BB-82D5-91E5610BA7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465A6E-93C4-57B0-F50E-1A8DBB1F7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9AF8-F9B5-41C7-9AFE-C9E7AEB241A8}" type="datetimeFigureOut">
              <a:rPr lang="en-US" smtClean="0"/>
              <a:t>5/24/2026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1A410E-5281-A69A-2A4B-B3D72EF3D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B0BAC0-D576-5B8A-A6F0-6BCB06F1C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BBC9C-4247-4837-9E01-3F1C9B9A33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513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6831A5A-997E-9B2F-B9AF-EC5072C5FE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4F0042-28C6-A4A0-5C8E-5624993567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1C7D9D-6559-A890-C3E4-BF9BF0B7D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9AF8-F9B5-41C7-9AFE-C9E7AEB241A8}" type="datetimeFigureOut">
              <a:rPr lang="en-US" smtClean="0"/>
              <a:t>5/24/2026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A7D306-ED7B-3773-DA48-A776488B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B348DD-CC49-AD92-001B-87CCBD690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BBC9C-4247-4837-9E01-3F1C9B9A33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227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660F7C-5A5D-E049-510F-410AD5A85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A2C0F0-6F51-A3CC-37F8-5DFCABC1FE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7B36FD-E2D6-196E-D58F-64F416FA7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9AF8-F9B5-41C7-9AFE-C9E7AEB241A8}" type="datetimeFigureOut">
              <a:rPr lang="en-US" smtClean="0"/>
              <a:t>5/24/2026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805A99-B00F-AE5A-9681-425830B97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78D006-C377-F14C-F9C2-39F60B212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BBC9C-4247-4837-9E01-3F1C9B9A33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4879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1BBE94-F8D6-04BA-34FA-101B899EF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575EBD-05FE-2EBA-CC25-2D12360748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FC7C1A-A145-E394-6BF4-292AB82D2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9AF8-F9B5-41C7-9AFE-C9E7AEB241A8}" type="datetimeFigureOut">
              <a:rPr lang="en-US" smtClean="0"/>
              <a:t>5/24/2026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722F4F-A66E-B8E4-F2AB-46231F308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762075-9CC0-29B4-DD41-2B7F9E45B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BBC9C-4247-4837-9E01-3F1C9B9A33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005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A24BD3-808F-FFE2-F6FE-C5C77CEFD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7700ED-00BC-61EB-3964-7F2DB20187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4D6905-0D57-EC5D-F66D-090E3B487E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BD74A6-B55F-E862-90A3-BCFC9DC5F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9AF8-F9B5-41C7-9AFE-C9E7AEB241A8}" type="datetimeFigureOut">
              <a:rPr lang="en-US" smtClean="0"/>
              <a:t>5/24/2026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1EA8FD-EA3A-FD55-29AA-D18E4B1EE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9F1FC4-5AD1-82C9-A19E-3B7353CC1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BBC9C-4247-4837-9E01-3F1C9B9A33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7912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3A81A-12E3-A629-E04D-DC08F1779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FB2644-55A1-8897-13D2-551C4AC51E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1E27C4-6681-3BE7-CFA3-8CE122BDA0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FA7EF7-35A7-A0C6-4E97-9E36BE8D15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4DC4BD-0367-A592-9139-348BB924C9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4F8BFD0-A8AE-ADF0-13BB-A9442FD5E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9AF8-F9B5-41C7-9AFE-C9E7AEB241A8}" type="datetimeFigureOut">
              <a:rPr lang="en-US" smtClean="0"/>
              <a:t>5/24/2026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F5B120-20C3-1130-E4D8-B199218DC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33AB10C-773B-4143-31A7-DC207E121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BBC9C-4247-4837-9E01-3F1C9B9A33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886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2808A-9CC3-39DA-5F60-8FA4BD966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976064-4405-63CE-072A-EEE74227C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9AF8-F9B5-41C7-9AFE-C9E7AEB241A8}" type="datetimeFigureOut">
              <a:rPr lang="en-US" smtClean="0"/>
              <a:t>5/24/2026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322B08-5DC3-6BCA-8C7B-10B97427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12B76F-3ABD-E695-5B51-52133C95C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BBC9C-4247-4837-9E01-3F1C9B9A33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9485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D6C4E03-70DB-29AB-F2E5-C50FFB375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9AF8-F9B5-41C7-9AFE-C9E7AEB241A8}" type="datetimeFigureOut">
              <a:rPr lang="en-US" smtClean="0"/>
              <a:t>5/24/2026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74D7E2-9195-C802-BC94-92C455E9D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41C0DB-7739-D5BE-9FFB-7A82A0721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BBC9C-4247-4837-9E01-3F1C9B9A33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336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D91466-050F-4808-0BA7-2E0894528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F4BFAB-6972-7029-3C21-476AE1BC4A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10AF69-215B-5F08-11DF-6A84004F16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A49EAF-11DA-D824-35CA-5F2F44F3E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9AF8-F9B5-41C7-9AFE-C9E7AEB241A8}" type="datetimeFigureOut">
              <a:rPr lang="en-US" smtClean="0"/>
              <a:t>5/24/2026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1D9C94-31D4-F413-C72B-4B3A34016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491372-1EB5-1062-1104-64E39AEF1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BBC9C-4247-4837-9E01-3F1C9B9A33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7379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AFB3A-E584-1784-D7AC-8A6F07700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9D593A4-A0CD-01F4-5954-D58D050810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45D6BB-D534-AA6A-008D-54922A683A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247BA7-1128-E6B7-97FF-09C78BDA0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9AF8-F9B5-41C7-9AFE-C9E7AEB241A8}" type="datetimeFigureOut">
              <a:rPr lang="en-US" smtClean="0"/>
              <a:t>5/24/2026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DDB7B2-596C-27D9-0B88-4F9B3061E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A083AA-57EE-CAC6-C0F8-6536B2F16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BBC9C-4247-4837-9E01-3F1C9B9A33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5468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91FE86-F156-C62D-29CE-3FE060BC0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68DAC3-2045-CB38-9875-39B183D8EC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6204C1-CDE6-704C-49E4-C9CBBF975E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7DA9AF8-F9B5-41C7-9AFE-C9E7AEB241A8}" type="datetimeFigureOut">
              <a:rPr lang="en-US" smtClean="0"/>
              <a:t>5/24/2026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4C6733-EC66-C343-E142-20A16C8AC7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A0BA07-34EF-F1F1-86E7-0236798A07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F9BBC9C-4247-4837-9E01-3F1C9B9A33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9024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8.png"/><Relationship Id="rId17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1.png"/><Relationship Id="rId10" Type="http://schemas.openxmlformats.org/officeDocument/2006/relationships/image" Target="../media/image17.png"/><Relationship Id="rId19" Type="http://schemas.openxmlformats.org/officeDocument/2006/relationships/image" Target="../media/image25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haf.car.org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hyperlink" Target="mailto:haf@car.or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4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498080" y="0"/>
            <a:ext cx="4754880" cy="6858000"/>
          </a:xfrm>
          <a:prstGeom prst="rect">
            <a:avLst/>
          </a:prstGeom>
          <a:solidFill>
            <a:srgbClr val="081733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7452360" y="0"/>
            <a:ext cx="45720" cy="6858000"/>
          </a:xfrm>
          <a:prstGeom prst="rect">
            <a:avLst/>
          </a:prstGeom>
          <a:solidFill>
            <a:srgbClr val="C9A9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40080" y="731520"/>
            <a:ext cx="457200" cy="64008"/>
          </a:xfrm>
          <a:prstGeom prst="rect">
            <a:avLst/>
          </a:prstGeom>
          <a:solidFill>
            <a:srgbClr val="C9A9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640080" y="914400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600" normalizeH="0" baseline="0" noProof="0" dirty="0">
                <a:ln>
                  <a:noFill/>
                </a:ln>
                <a:solidFill>
                  <a:srgbClr val="E6D4A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HAF AOR GRANT OUTREACH COMMITTEE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640080" y="1417320"/>
            <a:ext cx="68580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HAF Local Association Grant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640080" y="3200400"/>
            <a:ext cx="66751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E6D4A3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Advancing Housing Affordability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E6D4A3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Across California Communities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640080" y="4663440"/>
            <a:ext cx="65836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F7F3E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The California Association of REALTORS® Housing Affordability Fund partners with local Associations to directly address housing affordability and supply — leveraging contributions to maximize impact statewide.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age 0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543800" y="914400"/>
            <a:ext cx="4632960" cy="301752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7772400" y="4572000"/>
            <a:ext cx="42062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A Guide to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Application &amp;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Implementation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640080" y="6035040"/>
            <a:ext cx="274320" cy="36576"/>
          </a:xfrm>
          <a:prstGeom prst="rect">
            <a:avLst/>
          </a:prstGeom>
          <a:solidFill>
            <a:srgbClr val="C9A9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9"/>
          <p:cNvSpPr/>
          <p:nvPr/>
        </p:nvSpPr>
        <p:spPr>
          <a:xfrm>
            <a:off x="640080" y="617220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300" normalizeH="0" baseline="0" noProof="0" dirty="0">
                <a:ln>
                  <a:noFill/>
                </a:ln>
                <a:solidFill>
                  <a:srgbClr val="E6D4A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CALIFORNIA ASSOCIATION OF REALTORS® HOUSING AFFORDABILITY FUND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D77806-165A-1BEE-B6B9-149D63A89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687BFEC0-A350-4B64-072A-9E9E8B393124}"/>
              </a:ext>
            </a:extLst>
          </p:cNvPr>
          <p:cNvSpPr/>
          <p:nvPr/>
        </p:nvSpPr>
        <p:spPr>
          <a:xfrm>
            <a:off x="548640" y="502920"/>
            <a:ext cx="411480" cy="54864"/>
          </a:xfrm>
          <a:prstGeom prst="rect">
            <a:avLst/>
          </a:prstGeom>
          <a:solidFill>
            <a:srgbClr val="C9A9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550B70AE-61FC-1EA4-957C-0659AE7DB3B0}"/>
              </a:ext>
            </a:extLst>
          </p:cNvPr>
          <p:cNvSpPr/>
          <p:nvPr/>
        </p:nvSpPr>
        <p:spPr>
          <a:xfrm>
            <a:off x="548640" y="64008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40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SECTION 07  —  </a:t>
            </a:r>
            <a:r>
              <a:rPr lang="en-US" sz="1000" b="1" kern="0" spc="400" dirty="0">
                <a:solidFill>
                  <a:srgbClr val="C9A9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AA3FF02E-ADA5-FB83-88D4-D1C54ACAFB35}"/>
              </a:ext>
            </a:extLst>
          </p:cNvPr>
          <p:cNvSpPr/>
          <p:nvPr/>
        </p:nvSpPr>
        <p:spPr>
          <a:xfrm>
            <a:off x="548640" y="932688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F2444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Application Process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B71F1768-67C0-2A07-5BD0-2C0876CC93F2}"/>
              </a:ext>
            </a:extLst>
          </p:cNvPr>
          <p:cNvSpPr/>
          <p:nvPr/>
        </p:nvSpPr>
        <p:spPr>
          <a:xfrm>
            <a:off x="548640" y="1828800"/>
            <a:ext cx="5029200" cy="1371600"/>
          </a:xfrm>
          <a:prstGeom prst="rect">
            <a:avLst/>
          </a:prstGeom>
          <a:solidFill>
            <a:srgbClr val="0F2444"/>
          </a:solidFill>
          <a:ln/>
          <a:effectLst>
            <a:outerShdw blurRad="152400" dist="381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408878B0-3149-E68A-EA5B-02288DC85E91}"/>
              </a:ext>
            </a:extLst>
          </p:cNvPr>
          <p:cNvSpPr/>
          <p:nvPr/>
        </p:nvSpPr>
        <p:spPr>
          <a:xfrm>
            <a:off x="548640" y="2061758"/>
            <a:ext cx="5029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6 Easy Parts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4B56963C-B062-08CE-0E99-B8C69A1D499E}"/>
              </a:ext>
            </a:extLst>
          </p:cNvPr>
          <p:cNvSpPr/>
          <p:nvPr/>
        </p:nvSpPr>
        <p:spPr>
          <a:xfrm>
            <a:off x="548640" y="3383280"/>
            <a:ext cx="5029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1" u="none" strike="noStrike" kern="1200" cap="none" spc="0" normalizeH="0" baseline="0" noProof="0" dirty="0">
                <a:ln>
                  <a:noFill/>
                </a:ln>
                <a:solidFill>
                  <a:srgbClr val="2B2F3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Guiding principles that balance flexibility for program growth with equitable, statewide distribution of HAF resources.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B85CCE48-2DB7-17EA-9619-3444E5AD5B62}"/>
              </a:ext>
            </a:extLst>
          </p:cNvPr>
          <p:cNvSpPr/>
          <p:nvPr/>
        </p:nvSpPr>
        <p:spPr>
          <a:xfrm>
            <a:off x="6035040" y="1901952"/>
            <a:ext cx="411480" cy="411480"/>
          </a:xfrm>
          <a:prstGeom prst="ellipse">
            <a:avLst/>
          </a:prstGeom>
          <a:solidFill>
            <a:srgbClr val="0F244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1399344A-9675-7A4A-BC36-D28CEAB9887E}"/>
              </a:ext>
            </a:extLst>
          </p:cNvPr>
          <p:cNvSpPr/>
          <p:nvPr/>
        </p:nvSpPr>
        <p:spPr>
          <a:xfrm>
            <a:off x="6035040" y="1901952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0BB51444-1C18-1058-223F-1F904EE77AEE}"/>
              </a:ext>
            </a:extLst>
          </p:cNvPr>
          <p:cNvSpPr/>
          <p:nvPr/>
        </p:nvSpPr>
        <p:spPr>
          <a:xfrm>
            <a:off x="6629400" y="1901952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B2F3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Clear Instructions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7080EADA-C341-9AE5-0372-86531608C127}"/>
              </a:ext>
            </a:extLst>
          </p:cNvPr>
          <p:cNvSpPr/>
          <p:nvPr/>
        </p:nvSpPr>
        <p:spPr>
          <a:xfrm>
            <a:off x="6629400" y="2423160"/>
            <a:ext cx="4937760" cy="0"/>
          </a:xfrm>
          <a:prstGeom prst="line">
            <a:avLst/>
          </a:prstGeom>
          <a:noFill/>
          <a:ln w="9525">
            <a:solidFill>
              <a:srgbClr val="D9CFB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2803770E-2F8E-02FF-B0B7-6BA3D1127F14}"/>
              </a:ext>
            </a:extLst>
          </p:cNvPr>
          <p:cNvSpPr/>
          <p:nvPr/>
        </p:nvSpPr>
        <p:spPr>
          <a:xfrm>
            <a:off x="6035040" y="2496312"/>
            <a:ext cx="411480" cy="411480"/>
          </a:xfrm>
          <a:prstGeom prst="ellipse">
            <a:avLst/>
          </a:prstGeom>
          <a:solidFill>
            <a:srgbClr val="0F244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3A5D1609-00DD-4485-3035-71C402FAE07A}"/>
              </a:ext>
            </a:extLst>
          </p:cNvPr>
          <p:cNvSpPr/>
          <p:nvPr/>
        </p:nvSpPr>
        <p:spPr>
          <a:xfrm>
            <a:off x="6035040" y="2496312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F55DC70E-E978-8340-C64A-F46324FA56D3}"/>
              </a:ext>
            </a:extLst>
          </p:cNvPr>
          <p:cNvSpPr/>
          <p:nvPr/>
        </p:nvSpPr>
        <p:spPr>
          <a:xfrm>
            <a:off x="6629400" y="2496312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B2F3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Word Narrative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>
            <a:extLst>
              <a:ext uri="{FF2B5EF4-FFF2-40B4-BE49-F238E27FC236}">
                <a16:creationId xmlns:a16="http://schemas.microsoft.com/office/drawing/2014/main" id="{FDC7282E-405A-7479-29B9-6B7915A573FC}"/>
              </a:ext>
            </a:extLst>
          </p:cNvPr>
          <p:cNvSpPr/>
          <p:nvPr/>
        </p:nvSpPr>
        <p:spPr>
          <a:xfrm>
            <a:off x="6629400" y="3017520"/>
            <a:ext cx="4937760" cy="0"/>
          </a:xfrm>
          <a:prstGeom prst="line">
            <a:avLst/>
          </a:prstGeom>
          <a:noFill/>
          <a:ln w="9525">
            <a:solidFill>
              <a:srgbClr val="D9CFB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8C101274-9AB4-A74B-F577-C4C6A2FC03E8}"/>
              </a:ext>
            </a:extLst>
          </p:cNvPr>
          <p:cNvSpPr/>
          <p:nvPr/>
        </p:nvSpPr>
        <p:spPr>
          <a:xfrm>
            <a:off x="6035040" y="3090672"/>
            <a:ext cx="411480" cy="411480"/>
          </a:xfrm>
          <a:prstGeom prst="ellipse">
            <a:avLst/>
          </a:prstGeom>
          <a:solidFill>
            <a:srgbClr val="0F244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56BE8632-0E97-F687-5710-FF1BA31CA4DE}"/>
              </a:ext>
            </a:extLst>
          </p:cNvPr>
          <p:cNvSpPr/>
          <p:nvPr/>
        </p:nvSpPr>
        <p:spPr>
          <a:xfrm>
            <a:off x="6035040" y="3090672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FA5B1E14-32C1-C6F4-EE8D-1CDD5A868614}"/>
              </a:ext>
            </a:extLst>
          </p:cNvPr>
          <p:cNvSpPr/>
          <p:nvPr/>
        </p:nvSpPr>
        <p:spPr>
          <a:xfrm>
            <a:off x="6629400" y="3090672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Excel Numbers</a:t>
            </a:r>
          </a:p>
        </p:txBody>
      </p:sp>
      <p:sp>
        <p:nvSpPr>
          <p:cNvPr id="20" name="Shape 18">
            <a:extLst>
              <a:ext uri="{FF2B5EF4-FFF2-40B4-BE49-F238E27FC236}">
                <a16:creationId xmlns:a16="http://schemas.microsoft.com/office/drawing/2014/main" id="{14A2475C-18B0-5072-EB91-AA821BA99A12}"/>
              </a:ext>
            </a:extLst>
          </p:cNvPr>
          <p:cNvSpPr/>
          <p:nvPr/>
        </p:nvSpPr>
        <p:spPr>
          <a:xfrm>
            <a:off x="6629400" y="3611880"/>
            <a:ext cx="4937760" cy="0"/>
          </a:xfrm>
          <a:prstGeom prst="line">
            <a:avLst/>
          </a:prstGeom>
          <a:noFill/>
          <a:ln w="9525">
            <a:solidFill>
              <a:srgbClr val="D9CFB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Shape 19">
            <a:extLst>
              <a:ext uri="{FF2B5EF4-FFF2-40B4-BE49-F238E27FC236}">
                <a16:creationId xmlns:a16="http://schemas.microsoft.com/office/drawing/2014/main" id="{CC663236-7E8B-A019-8856-AFC8BA2E8C53}"/>
              </a:ext>
            </a:extLst>
          </p:cNvPr>
          <p:cNvSpPr/>
          <p:nvPr/>
        </p:nvSpPr>
        <p:spPr>
          <a:xfrm>
            <a:off x="6035040" y="3685032"/>
            <a:ext cx="411480" cy="411480"/>
          </a:xfrm>
          <a:prstGeom prst="ellipse">
            <a:avLst/>
          </a:prstGeom>
          <a:solidFill>
            <a:srgbClr val="0F244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861DE3AC-A6C4-66DA-0853-F9F8E485B508}"/>
              </a:ext>
            </a:extLst>
          </p:cNvPr>
          <p:cNvSpPr/>
          <p:nvPr/>
        </p:nvSpPr>
        <p:spPr>
          <a:xfrm>
            <a:off x="6035040" y="3685032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21">
            <a:extLst>
              <a:ext uri="{FF2B5EF4-FFF2-40B4-BE49-F238E27FC236}">
                <a16:creationId xmlns:a16="http://schemas.microsoft.com/office/drawing/2014/main" id="{5B21E157-1297-ADB7-D1DA-B01948A7CA8D}"/>
              </a:ext>
            </a:extLst>
          </p:cNvPr>
          <p:cNvSpPr/>
          <p:nvPr/>
        </p:nvSpPr>
        <p:spPr>
          <a:xfrm>
            <a:off x="6629400" y="3685032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B2F3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Presentation to The Committee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Shape 22">
            <a:extLst>
              <a:ext uri="{FF2B5EF4-FFF2-40B4-BE49-F238E27FC236}">
                <a16:creationId xmlns:a16="http://schemas.microsoft.com/office/drawing/2014/main" id="{D4A366FC-91FE-6171-6F28-B07999EA03C3}"/>
              </a:ext>
            </a:extLst>
          </p:cNvPr>
          <p:cNvSpPr/>
          <p:nvPr/>
        </p:nvSpPr>
        <p:spPr>
          <a:xfrm>
            <a:off x="6629400" y="4206240"/>
            <a:ext cx="4937760" cy="0"/>
          </a:xfrm>
          <a:prstGeom prst="line">
            <a:avLst/>
          </a:prstGeom>
          <a:noFill/>
          <a:ln w="9525">
            <a:solidFill>
              <a:srgbClr val="D9CFB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hape 23">
            <a:extLst>
              <a:ext uri="{FF2B5EF4-FFF2-40B4-BE49-F238E27FC236}">
                <a16:creationId xmlns:a16="http://schemas.microsoft.com/office/drawing/2014/main" id="{55459993-6F71-04F6-1944-8EF65C16478F}"/>
              </a:ext>
            </a:extLst>
          </p:cNvPr>
          <p:cNvSpPr/>
          <p:nvPr/>
        </p:nvSpPr>
        <p:spPr>
          <a:xfrm>
            <a:off x="6035040" y="4279392"/>
            <a:ext cx="411480" cy="411480"/>
          </a:xfrm>
          <a:prstGeom prst="ellipse">
            <a:avLst/>
          </a:prstGeom>
          <a:solidFill>
            <a:srgbClr val="0F244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03F821BA-2F29-D213-0403-1E690199A12F}"/>
              </a:ext>
            </a:extLst>
          </p:cNvPr>
          <p:cNvSpPr/>
          <p:nvPr/>
        </p:nvSpPr>
        <p:spPr>
          <a:xfrm>
            <a:off x="6035040" y="4279392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Shape 26">
            <a:extLst>
              <a:ext uri="{FF2B5EF4-FFF2-40B4-BE49-F238E27FC236}">
                <a16:creationId xmlns:a16="http://schemas.microsoft.com/office/drawing/2014/main" id="{9DC9701A-BECE-6FDC-29A2-456EDBB823E4}"/>
              </a:ext>
            </a:extLst>
          </p:cNvPr>
          <p:cNvSpPr/>
          <p:nvPr/>
        </p:nvSpPr>
        <p:spPr>
          <a:xfrm>
            <a:off x="6629400" y="4800600"/>
            <a:ext cx="4937760" cy="0"/>
          </a:xfrm>
          <a:prstGeom prst="line">
            <a:avLst/>
          </a:prstGeom>
          <a:noFill/>
          <a:ln w="9525">
            <a:solidFill>
              <a:srgbClr val="D9CFB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Shape 27">
            <a:extLst>
              <a:ext uri="{FF2B5EF4-FFF2-40B4-BE49-F238E27FC236}">
                <a16:creationId xmlns:a16="http://schemas.microsoft.com/office/drawing/2014/main" id="{B0B467E4-9E3F-D120-CD89-1BD3DEB29121}"/>
              </a:ext>
            </a:extLst>
          </p:cNvPr>
          <p:cNvSpPr/>
          <p:nvPr/>
        </p:nvSpPr>
        <p:spPr>
          <a:xfrm>
            <a:off x="6035040" y="4873752"/>
            <a:ext cx="411480" cy="411480"/>
          </a:xfrm>
          <a:prstGeom prst="ellipse">
            <a:avLst/>
          </a:prstGeom>
          <a:solidFill>
            <a:srgbClr val="0F244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28">
            <a:extLst>
              <a:ext uri="{FF2B5EF4-FFF2-40B4-BE49-F238E27FC236}">
                <a16:creationId xmlns:a16="http://schemas.microsoft.com/office/drawing/2014/main" id="{5179185B-B886-503B-CD53-5B1521CFB2F4}"/>
              </a:ext>
            </a:extLst>
          </p:cNvPr>
          <p:cNvSpPr/>
          <p:nvPr/>
        </p:nvSpPr>
        <p:spPr>
          <a:xfrm>
            <a:off x="6035040" y="4873752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Text 29">
            <a:extLst>
              <a:ext uri="{FF2B5EF4-FFF2-40B4-BE49-F238E27FC236}">
                <a16:creationId xmlns:a16="http://schemas.microsoft.com/office/drawing/2014/main" id="{487F5A5F-7CF9-BE3B-CB89-B98CFAEAD8AB}"/>
              </a:ext>
            </a:extLst>
          </p:cNvPr>
          <p:cNvSpPr/>
          <p:nvPr/>
        </p:nvSpPr>
        <p:spPr>
          <a:xfrm>
            <a:off x="6629400" y="4264147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B2F3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REALTOR® Participation in Presentations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Shape 30">
            <a:extLst>
              <a:ext uri="{FF2B5EF4-FFF2-40B4-BE49-F238E27FC236}">
                <a16:creationId xmlns:a16="http://schemas.microsoft.com/office/drawing/2014/main" id="{5968BD50-523E-7ED5-8B4B-AC59D7631C8B}"/>
              </a:ext>
            </a:extLst>
          </p:cNvPr>
          <p:cNvSpPr/>
          <p:nvPr/>
        </p:nvSpPr>
        <p:spPr>
          <a:xfrm>
            <a:off x="6629400" y="5394960"/>
            <a:ext cx="4937760" cy="0"/>
          </a:xfrm>
          <a:prstGeom prst="line">
            <a:avLst/>
          </a:prstGeom>
          <a:noFill/>
          <a:ln w="9525">
            <a:solidFill>
              <a:srgbClr val="D9CFB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32">
            <a:extLst>
              <a:ext uri="{FF2B5EF4-FFF2-40B4-BE49-F238E27FC236}">
                <a16:creationId xmlns:a16="http://schemas.microsoft.com/office/drawing/2014/main" id="{B61517EB-AC60-F1F2-E7F6-557C5BA07655}"/>
              </a:ext>
            </a:extLst>
          </p:cNvPr>
          <p:cNvSpPr/>
          <p:nvPr/>
        </p:nvSpPr>
        <p:spPr>
          <a:xfrm>
            <a:off x="6035040" y="5468112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Text 34">
            <a:extLst>
              <a:ext uri="{FF2B5EF4-FFF2-40B4-BE49-F238E27FC236}">
                <a16:creationId xmlns:a16="http://schemas.microsoft.com/office/drawing/2014/main" id="{D5A6E6F3-3404-B7BF-5B90-8825AD2C546B}"/>
              </a:ext>
            </a:extLst>
          </p:cNvPr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5A60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HAF Local Association Grant  •  AOR Grant Outreach Committee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Text 35">
            <a:extLst>
              <a:ext uri="{FF2B5EF4-FFF2-40B4-BE49-F238E27FC236}">
                <a16:creationId xmlns:a16="http://schemas.microsoft.com/office/drawing/2014/main" id="{4E8A44E5-65B5-7C99-0222-111798C3048B}"/>
              </a:ext>
            </a:extLst>
          </p:cNvPr>
          <p:cNvSpPr/>
          <p:nvPr/>
        </p:nvSpPr>
        <p:spPr>
          <a:xfrm>
            <a:off x="1091153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2 / 8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Text 29">
            <a:extLst>
              <a:ext uri="{FF2B5EF4-FFF2-40B4-BE49-F238E27FC236}">
                <a16:creationId xmlns:a16="http://schemas.microsoft.com/office/drawing/2014/main" id="{F3F3ECD6-9695-A7ED-466E-944500D91736}"/>
              </a:ext>
            </a:extLst>
          </p:cNvPr>
          <p:cNvSpPr/>
          <p:nvPr/>
        </p:nvSpPr>
        <p:spPr>
          <a:xfrm>
            <a:off x="6640283" y="4851979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B2F3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Forms Made Easy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50457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92DEE-5368-3F5B-1607-3E48357183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FF72C971-F319-5C44-3272-5C3C90AC938B}"/>
              </a:ext>
            </a:extLst>
          </p:cNvPr>
          <p:cNvSpPr/>
          <p:nvPr/>
        </p:nvSpPr>
        <p:spPr>
          <a:xfrm>
            <a:off x="548640" y="502920"/>
            <a:ext cx="411480" cy="54864"/>
          </a:xfrm>
          <a:prstGeom prst="rect">
            <a:avLst/>
          </a:prstGeom>
          <a:solidFill>
            <a:srgbClr val="C9A9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E039E4FB-AB83-60A1-FA18-CB495F75E0FB}"/>
              </a:ext>
            </a:extLst>
          </p:cNvPr>
          <p:cNvSpPr/>
          <p:nvPr/>
        </p:nvSpPr>
        <p:spPr>
          <a:xfrm>
            <a:off x="548640" y="64008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F2444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QR to Application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CD55502B-C9EF-E1D4-3272-6EEA462B050C}"/>
              </a:ext>
            </a:extLst>
          </p:cNvPr>
          <p:cNvSpPr/>
          <p:nvPr/>
        </p:nvSpPr>
        <p:spPr>
          <a:xfrm>
            <a:off x="5115261" y="1984783"/>
            <a:ext cx="5497157" cy="2888432"/>
          </a:xfrm>
          <a:prstGeom prst="rect">
            <a:avLst/>
          </a:prstGeom>
          <a:solidFill>
            <a:srgbClr val="0F2444"/>
          </a:solidFill>
          <a:ln/>
          <a:effectLst>
            <a:outerShdw blurRad="152400" dist="381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Text 34">
            <a:extLst>
              <a:ext uri="{FF2B5EF4-FFF2-40B4-BE49-F238E27FC236}">
                <a16:creationId xmlns:a16="http://schemas.microsoft.com/office/drawing/2014/main" id="{0AD4BFF1-F649-94A1-2F35-06F2891BB2A0}"/>
              </a:ext>
            </a:extLst>
          </p:cNvPr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5A60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HAF Local Association Grant  •  AOR Grant Outreach Committee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Text 4">
            <a:extLst>
              <a:ext uri="{FF2B5EF4-FFF2-40B4-BE49-F238E27FC236}">
                <a16:creationId xmlns:a16="http://schemas.microsoft.com/office/drawing/2014/main" id="{782A9A05-3EB5-EA7E-69DD-5A91DCBAA565}"/>
              </a:ext>
            </a:extLst>
          </p:cNvPr>
          <p:cNvSpPr/>
          <p:nvPr/>
        </p:nvSpPr>
        <p:spPr>
          <a:xfrm>
            <a:off x="5450546" y="2224949"/>
            <a:ext cx="4937760" cy="2408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Please fill out BOTH the </a:t>
            </a:r>
            <a:b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</a:b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HAF Funding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Request Form_Fillable PDF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and the </a:t>
            </a:r>
            <a:b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</a:b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HAF Request Grant Workbook. </a:t>
            </a:r>
            <a:b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</a:b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Email both files to haf@car.org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C9A96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6595B521-5114-29B5-A7EA-283F13205C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5841" y="1984782"/>
            <a:ext cx="2888433" cy="2888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6767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0A0BAB4-9656-3FB8-6EF3-C311D480F2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0046DA92-3FBB-77F2-E48B-0A91164231C5}"/>
              </a:ext>
            </a:extLst>
          </p:cNvPr>
          <p:cNvSpPr/>
          <p:nvPr/>
        </p:nvSpPr>
        <p:spPr>
          <a:xfrm>
            <a:off x="548640" y="502920"/>
            <a:ext cx="411480" cy="54864"/>
          </a:xfrm>
          <a:prstGeom prst="rect">
            <a:avLst/>
          </a:prstGeom>
          <a:solidFill>
            <a:srgbClr val="C9A9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2DCCD9B1-8EAB-954B-BD0B-7134BE5BFB6D}"/>
              </a:ext>
            </a:extLst>
          </p:cNvPr>
          <p:cNvSpPr/>
          <p:nvPr/>
        </p:nvSpPr>
        <p:spPr>
          <a:xfrm>
            <a:off x="548640" y="64008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40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SECTION 05  —  BEST PRACTICES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2426FDFD-8427-380D-B9C8-22F045E5BFA4}"/>
              </a:ext>
            </a:extLst>
          </p:cNvPr>
          <p:cNvSpPr/>
          <p:nvPr/>
        </p:nvSpPr>
        <p:spPr>
          <a:xfrm>
            <a:off x="548640" y="932688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F2444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Suggestions to Associations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C5A323FE-3DCC-17E8-6FA4-A18234B4EE03}"/>
              </a:ext>
            </a:extLst>
          </p:cNvPr>
          <p:cNvSpPr/>
          <p:nvPr/>
        </p:nvSpPr>
        <p:spPr>
          <a:xfrm>
            <a:off x="548640" y="1874520"/>
            <a:ext cx="5486400" cy="4297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9CFB8"/>
            </a:solidFill>
            <a:prstDash val="solid"/>
          </a:ln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C8D95824-C673-3EE6-FDD6-BAEDE9907339}"/>
              </a:ext>
            </a:extLst>
          </p:cNvPr>
          <p:cNvSpPr/>
          <p:nvPr/>
        </p:nvSpPr>
        <p:spPr>
          <a:xfrm>
            <a:off x="960120" y="2240280"/>
            <a:ext cx="1188720" cy="320040"/>
          </a:xfrm>
          <a:prstGeom prst="rect">
            <a:avLst/>
          </a:prstGeom>
          <a:solidFill>
            <a:srgbClr val="0F244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9FBD6ED6-870A-093F-44FE-0D35767A30D8}"/>
              </a:ext>
            </a:extLst>
          </p:cNvPr>
          <p:cNvSpPr/>
          <p:nvPr/>
        </p:nvSpPr>
        <p:spPr>
          <a:xfrm>
            <a:off x="960120" y="2240280"/>
            <a:ext cx="1188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0" cap="none" spc="30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PRACTICE  01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0201CF4B-22D3-3573-E281-EEC80C99DCF3}"/>
              </a:ext>
            </a:extLst>
          </p:cNvPr>
          <p:cNvSpPr/>
          <p:nvPr/>
        </p:nvSpPr>
        <p:spPr>
          <a:xfrm>
            <a:off x="960120" y="2697480"/>
            <a:ext cx="4663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F2444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Fair Opportunity for Every Agent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1844D1EC-326E-02DD-D201-3E07F2F27781}"/>
              </a:ext>
            </a:extLst>
          </p:cNvPr>
          <p:cNvSpPr/>
          <p:nvPr/>
        </p:nvSpPr>
        <p:spPr>
          <a:xfrm>
            <a:off x="960120" y="3474720"/>
            <a:ext cx="1371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0" b="1" i="0" u="none" strike="noStrike" kern="1200" cap="none" spc="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kumimoji="0" lang="en-US" sz="1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E9AF29A3-376E-1953-17C0-493E2798DE6E}"/>
              </a:ext>
            </a:extLst>
          </p:cNvPr>
          <p:cNvSpPr/>
          <p:nvPr/>
        </p:nvSpPr>
        <p:spPr>
          <a:xfrm>
            <a:off x="960120" y="4895486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0" cap="none" spc="200" normalizeH="0" baseline="0" noProof="0" dirty="0">
                <a:ln>
                  <a:noFill/>
                </a:ln>
                <a:solidFill>
                  <a:srgbClr val="5A60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TRANSACTIONS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0" cap="none" spc="200" normalizeH="0" baseline="0" noProof="0" dirty="0">
                <a:ln>
                  <a:noFill/>
                </a:ln>
                <a:solidFill>
                  <a:srgbClr val="5A60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PER AGENT, MAX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C384AB5E-8B51-3DF2-486E-62BDA3D41674}"/>
              </a:ext>
            </a:extLst>
          </p:cNvPr>
          <p:cNvSpPr/>
          <p:nvPr/>
        </p:nvSpPr>
        <p:spPr>
          <a:xfrm>
            <a:off x="2560320" y="3566160"/>
            <a:ext cx="32004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2B2F3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Where possible, programs should limit HAF funds to three home-purchase transactions per individual REALTOR® agent.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5B728E42-E18B-D4BB-60C2-1C7FFB51D4B2}"/>
              </a:ext>
            </a:extLst>
          </p:cNvPr>
          <p:cNvSpPr/>
          <p:nvPr/>
        </p:nvSpPr>
        <p:spPr>
          <a:xfrm>
            <a:off x="2560320" y="4709160"/>
            <a:ext cx="32004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5A60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Preference should go to REALTOR® agents who haven't yet closed any home-purchase transactions using HAF funds — giving every agent a fair opportunity to serve their clients.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9FD62C65-F833-DD24-2CFC-4041BE2C69B2}"/>
              </a:ext>
            </a:extLst>
          </p:cNvPr>
          <p:cNvSpPr/>
          <p:nvPr/>
        </p:nvSpPr>
        <p:spPr>
          <a:xfrm>
            <a:off x="6217920" y="1874520"/>
            <a:ext cx="5486400" cy="4297680"/>
          </a:xfrm>
          <a:prstGeom prst="rect">
            <a:avLst/>
          </a:prstGeom>
          <a:solidFill>
            <a:srgbClr val="0F2444"/>
          </a:solidFill>
          <a:ln/>
          <a:effectLst>
            <a:outerShdw blurRad="101600" dist="254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95DC133E-0A2E-F4A5-7DD4-476E146265D8}"/>
              </a:ext>
            </a:extLst>
          </p:cNvPr>
          <p:cNvSpPr/>
          <p:nvPr/>
        </p:nvSpPr>
        <p:spPr>
          <a:xfrm>
            <a:off x="6629400" y="2240280"/>
            <a:ext cx="1188720" cy="320040"/>
          </a:xfrm>
          <a:prstGeom prst="rect">
            <a:avLst/>
          </a:prstGeom>
          <a:solidFill>
            <a:srgbClr val="C9A9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357C4BDE-B529-F366-FA17-9FA55F9D02D9}"/>
              </a:ext>
            </a:extLst>
          </p:cNvPr>
          <p:cNvSpPr/>
          <p:nvPr/>
        </p:nvSpPr>
        <p:spPr>
          <a:xfrm>
            <a:off x="6629400" y="2240280"/>
            <a:ext cx="1188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0" cap="none" spc="300" normalizeH="0" baseline="0" noProof="0" dirty="0">
                <a:ln>
                  <a:noFill/>
                </a:ln>
                <a:solidFill>
                  <a:srgbClr val="0F2444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PRACTICE  02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B63C5023-60AF-6859-823C-542E049CDAED}"/>
              </a:ext>
            </a:extLst>
          </p:cNvPr>
          <p:cNvSpPr/>
          <p:nvPr/>
        </p:nvSpPr>
        <p:spPr>
          <a:xfrm>
            <a:off x="6629400" y="2697480"/>
            <a:ext cx="4663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Impartial Program Structure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42A020B5-DBC0-9CF4-2C9C-FCEECF1EE1A0}"/>
              </a:ext>
            </a:extLst>
          </p:cNvPr>
          <p:cNvSpPr/>
          <p:nvPr/>
        </p:nvSpPr>
        <p:spPr>
          <a:xfrm>
            <a:off x="6629400" y="3474720"/>
            <a:ext cx="4663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F3E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Applications should be reviewed by a task force or committee of individuals without bias or conflicts of interest.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Image 0" descr="preencoded.png">
            <a:extLst>
              <a:ext uri="{FF2B5EF4-FFF2-40B4-BE49-F238E27FC236}">
                <a16:creationId xmlns:a16="http://schemas.microsoft.com/office/drawing/2014/main" id="{5B6F9737-19F0-0BD5-FFBE-1087F97E36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400" y="4562856"/>
            <a:ext cx="228600" cy="228600"/>
          </a:xfrm>
          <a:prstGeom prst="rect">
            <a:avLst/>
          </a:prstGeom>
        </p:spPr>
      </p:pic>
      <p:sp>
        <p:nvSpPr>
          <p:cNvPr id="19" name="Text 16">
            <a:extLst>
              <a:ext uri="{FF2B5EF4-FFF2-40B4-BE49-F238E27FC236}">
                <a16:creationId xmlns:a16="http://schemas.microsoft.com/office/drawing/2014/main" id="{E197EC68-3C8F-6E94-BA65-4FCE9245C85E}"/>
              </a:ext>
            </a:extLst>
          </p:cNvPr>
          <p:cNvSpPr/>
          <p:nvPr/>
        </p:nvSpPr>
        <p:spPr>
          <a:xfrm>
            <a:off x="6949440" y="4526280"/>
            <a:ext cx="4480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No personal benefit from funding decisions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Image 1" descr="preencoded.png">
            <a:extLst>
              <a:ext uri="{FF2B5EF4-FFF2-40B4-BE49-F238E27FC236}">
                <a16:creationId xmlns:a16="http://schemas.microsoft.com/office/drawing/2014/main" id="{7688D3B5-7FF2-F3A9-2129-1E6516F5BF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400" y="4946904"/>
            <a:ext cx="228600" cy="228600"/>
          </a:xfrm>
          <a:prstGeom prst="rect">
            <a:avLst/>
          </a:prstGeom>
        </p:spPr>
      </p:pic>
      <p:sp>
        <p:nvSpPr>
          <p:cNvPr id="21" name="Text 17">
            <a:extLst>
              <a:ext uri="{FF2B5EF4-FFF2-40B4-BE49-F238E27FC236}">
                <a16:creationId xmlns:a16="http://schemas.microsoft.com/office/drawing/2014/main" id="{784BD61F-A23C-DA02-7DB2-1AF50A379F4B}"/>
              </a:ext>
            </a:extLst>
          </p:cNvPr>
          <p:cNvSpPr/>
          <p:nvPr/>
        </p:nvSpPr>
        <p:spPr>
          <a:xfrm>
            <a:off x="6949440" y="4910328"/>
            <a:ext cx="4480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No family or close relationships with applicants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2" name="Image 2" descr="preencoded.png">
            <a:extLst>
              <a:ext uri="{FF2B5EF4-FFF2-40B4-BE49-F238E27FC236}">
                <a16:creationId xmlns:a16="http://schemas.microsoft.com/office/drawing/2014/main" id="{275D14F7-31BE-A871-5581-5DD13A065D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400" y="5330952"/>
            <a:ext cx="228600" cy="228600"/>
          </a:xfrm>
          <a:prstGeom prst="rect">
            <a:avLst/>
          </a:prstGeom>
        </p:spPr>
      </p:pic>
      <p:sp>
        <p:nvSpPr>
          <p:cNvPr id="23" name="Text 18">
            <a:extLst>
              <a:ext uri="{FF2B5EF4-FFF2-40B4-BE49-F238E27FC236}">
                <a16:creationId xmlns:a16="http://schemas.microsoft.com/office/drawing/2014/main" id="{5F03D8E2-907A-8441-C9AE-A4314BD807CB}"/>
              </a:ext>
            </a:extLst>
          </p:cNvPr>
          <p:cNvSpPr/>
          <p:nvPr/>
        </p:nvSpPr>
        <p:spPr>
          <a:xfrm>
            <a:off x="6949440" y="5294376"/>
            <a:ext cx="4480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No business interests tied to outcomes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4" name="Image 3" descr="preencoded.png">
            <a:extLst>
              <a:ext uri="{FF2B5EF4-FFF2-40B4-BE49-F238E27FC236}">
                <a16:creationId xmlns:a16="http://schemas.microsoft.com/office/drawing/2014/main" id="{6B1F55F6-B590-15EC-9A26-A6DBC75442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400" y="5715000"/>
            <a:ext cx="228600" cy="228600"/>
          </a:xfrm>
          <a:prstGeom prst="rect">
            <a:avLst/>
          </a:prstGeom>
        </p:spPr>
      </p:pic>
      <p:sp>
        <p:nvSpPr>
          <p:cNvPr id="25" name="Text 19">
            <a:extLst>
              <a:ext uri="{FF2B5EF4-FFF2-40B4-BE49-F238E27FC236}">
                <a16:creationId xmlns:a16="http://schemas.microsoft.com/office/drawing/2014/main" id="{C89EE1C4-8B47-E962-54F3-3B63FC492276}"/>
              </a:ext>
            </a:extLst>
          </p:cNvPr>
          <p:cNvSpPr/>
          <p:nvPr/>
        </p:nvSpPr>
        <p:spPr>
          <a:xfrm>
            <a:off x="6949440" y="5678424"/>
            <a:ext cx="4480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Demonstrated objectivity in prior roles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20">
            <a:extLst>
              <a:ext uri="{FF2B5EF4-FFF2-40B4-BE49-F238E27FC236}">
                <a16:creationId xmlns:a16="http://schemas.microsoft.com/office/drawing/2014/main" id="{9CCD9E0B-330D-7A5F-3ACA-F453AF3EDD3E}"/>
              </a:ext>
            </a:extLst>
          </p:cNvPr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5A60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HAF Local Association Grant  •  AOR Grant Outreach Committee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21">
            <a:extLst>
              <a:ext uri="{FF2B5EF4-FFF2-40B4-BE49-F238E27FC236}">
                <a16:creationId xmlns:a16="http://schemas.microsoft.com/office/drawing/2014/main" id="{F4B3B9D3-D9F1-84D9-4F07-7A91A70031FD}"/>
              </a:ext>
            </a:extLst>
          </p:cNvPr>
          <p:cNvSpPr/>
          <p:nvPr/>
        </p:nvSpPr>
        <p:spPr>
          <a:xfrm>
            <a:off x="1091153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6 / 8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52331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1A82F2-A120-4A31-C837-7DD54AF28B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5261EC70-185C-BC7E-57BD-DF74D8B5E112}"/>
              </a:ext>
            </a:extLst>
          </p:cNvPr>
          <p:cNvSpPr/>
          <p:nvPr/>
        </p:nvSpPr>
        <p:spPr>
          <a:xfrm>
            <a:off x="548640" y="502920"/>
            <a:ext cx="411480" cy="54864"/>
          </a:xfrm>
          <a:prstGeom prst="rect">
            <a:avLst/>
          </a:prstGeom>
          <a:solidFill>
            <a:srgbClr val="C9A9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398AC6C4-48C8-6948-E5F9-058DDF9E7AE3}"/>
              </a:ext>
            </a:extLst>
          </p:cNvPr>
          <p:cNvSpPr/>
          <p:nvPr/>
        </p:nvSpPr>
        <p:spPr>
          <a:xfrm>
            <a:off x="548640" y="64008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40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SECTION 01  —  OVERVIEW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98AA2225-92C9-C9C4-1919-ADB663818C5D}"/>
              </a:ext>
            </a:extLst>
          </p:cNvPr>
          <p:cNvSpPr/>
          <p:nvPr/>
        </p:nvSpPr>
        <p:spPr>
          <a:xfrm>
            <a:off x="548640" y="932688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F2444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Application Guidelines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DA82639E-D534-4CF9-A7F3-DFF752D0EC0C}"/>
              </a:ext>
            </a:extLst>
          </p:cNvPr>
          <p:cNvSpPr/>
          <p:nvPr/>
        </p:nvSpPr>
        <p:spPr>
          <a:xfrm>
            <a:off x="548640" y="1828800"/>
            <a:ext cx="5029200" cy="1371600"/>
          </a:xfrm>
          <a:prstGeom prst="rect">
            <a:avLst/>
          </a:prstGeom>
          <a:solidFill>
            <a:srgbClr val="0F2444"/>
          </a:solidFill>
          <a:ln/>
          <a:effectLst>
            <a:outerShdw blurRad="152400" dist="381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94C1AF3B-6D20-CB6E-7858-002FF16B3F5A}"/>
              </a:ext>
            </a:extLst>
          </p:cNvPr>
          <p:cNvSpPr/>
          <p:nvPr/>
        </p:nvSpPr>
        <p:spPr>
          <a:xfrm>
            <a:off x="548640" y="1920240"/>
            <a:ext cx="5029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$50,000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619B0C3E-2B86-063B-A5C4-BA7A814FE496}"/>
              </a:ext>
            </a:extLst>
          </p:cNvPr>
          <p:cNvSpPr/>
          <p:nvPr/>
        </p:nvSpPr>
        <p:spPr>
          <a:xfrm>
            <a:off x="548640" y="2697480"/>
            <a:ext cx="5029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200" normalizeH="0" baseline="0" noProof="0" dirty="0">
                <a:ln>
                  <a:noFill/>
                </a:ln>
                <a:solidFill>
                  <a:srgbClr val="E6D4A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Maximum aggregate grant per Association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FA57593C-DF85-3964-EBBC-BDAE436AE3C5}"/>
              </a:ext>
            </a:extLst>
          </p:cNvPr>
          <p:cNvSpPr/>
          <p:nvPr/>
        </p:nvSpPr>
        <p:spPr>
          <a:xfrm>
            <a:off x="548640" y="3383280"/>
            <a:ext cx="5029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1" u="none" strike="noStrike" kern="1200" cap="none" spc="0" normalizeH="0" baseline="0" noProof="0" dirty="0">
                <a:ln>
                  <a:noFill/>
                </a:ln>
                <a:solidFill>
                  <a:srgbClr val="2B2F3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Guiding principles that balance flexibility for program growth with equitable, statewide distribution of HAF resources.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78E1085D-D670-C827-DAA4-048EC86AFF17}"/>
              </a:ext>
            </a:extLst>
          </p:cNvPr>
          <p:cNvSpPr/>
          <p:nvPr/>
        </p:nvSpPr>
        <p:spPr>
          <a:xfrm>
            <a:off x="6035040" y="1901952"/>
            <a:ext cx="411480" cy="411480"/>
          </a:xfrm>
          <a:prstGeom prst="ellipse">
            <a:avLst/>
          </a:prstGeom>
          <a:solidFill>
            <a:srgbClr val="0F244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6E4AE794-1978-E9DB-E944-67455BA487D3}"/>
              </a:ext>
            </a:extLst>
          </p:cNvPr>
          <p:cNvSpPr/>
          <p:nvPr/>
        </p:nvSpPr>
        <p:spPr>
          <a:xfrm>
            <a:off x="6035040" y="1901952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365A2AE4-281A-16B3-7F45-316467354E74}"/>
              </a:ext>
            </a:extLst>
          </p:cNvPr>
          <p:cNvSpPr/>
          <p:nvPr/>
        </p:nvSpPr>
        <p:spPr>
          <a:xfrm>
            <a:off x="6629400" y="1901952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B2F3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Contributing Funds Requirement – Min. (1/3)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A2604A2C-EBF8-7EA9-D4AF-352374273062}"/>
              </a:ext>
            </a:extLst>
          </p:cNvPr>
          <p:cNvSpPr/>
          <p:nvPr/>
        </p:nvSpPr>
        <p:spPr>
          <a:xfrm>
            <a:off x="6629400" y="2423160"/>
            <a:ext cx="4937760" cy="0"/>
          </a:xfrm>
          <a:prstGeom prst="line">
            <a:avLst/>
          </a:prstGeom>
          <a:noFill/>
          <a:ln w="9525">
            <a:solidFill>
              <a:srgbClr val="D9CFB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B8B51750-76E7-1057-4E82-04943E63AEFB}"/>
              </a:ext>
            </a:extLst>
          </p:cNvPr>
          <p:cNvSpPr/>
          <p:nvPr/>
        </p:nvSpPr>
        <p:spPr>
          <a:xfrm>
            <a:off x="6035040" y="2496312"/>
            <a:ext cx="411480" cy="411480"/>
          </a:xfrm>
          <a:prstGeom prst="ellipse">
            <a:avLst/>
          </a:prstGeom>
          <a:solidFill>
            <a:srgbClr val="0F244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510A90C3-1C5C-E9AD-7559-31FFFB2B8CE8}"/>
              </a:ext>
            </a:extLst>
          </p:cNvPr>
          <p:cNvSpPr/>
          <p:nvPr/>
        </p:nvSpPr>
        <p:spPr>
          <a:xfrm>
            <a:off x="6035040" y="2496312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D3D9CCE7-4895-A403-3419-5BD7525439DA}"/>
              </a:ext>
            </a:extLst>
          </p:cNvPr>
          <p:cNvSpPr/>
          <p:nvPr/>
        </p:nvSpPr>
        <p:spPr>
          <a:xfrm>
            <a:off x="6629400" y="2496312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B2F3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Two-Year Aggregate Grant Cap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>
            <a:extLst>
              <a:ext uri="{FF2B5EF4-FFF2-40B4-BE49-F238E27FC236}">
                <a16:creationId xmlns:a16="http://schemas.microsoft.com/office/drawing/2014/main" id="{A3C43E97-950B-DEF3-65E6-F139E34CD116}"/>
              </a:ext>
            </a:extLst>
          </p:cNvPr>
          <p:cNvSpPr/>
          <p:nvPr/>
        </p:nvSpPr>
        <p:spPr>
          <a:xfrm>
            <a:off x="6629400" y="3017520"/>
            <a:ext cx="4937760" cy="0"/>
          </a:xfrm>
          <a:prstGeom prst="line">
            <a:avLst/>
          </a:prstGeom>
          <a:noFill/>
          <a:ln w="9525">
            <a:solidFill>
              <a:srgbClr val="D9CFB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BEBD25A1-838C-B0C0-A8AA-426C9BAF9EF3}"/>
              </a:ext>
            </a:extLst>
          </p:cNvPr>
          <p:cNvSpPr/>
          <p:nvPr/>
        </p:nvSpPr>
        <p:spPr>
          <a:xfrm>
            <a:off x="6035040" y="3090672"/>
            <a:ext cx="411480" cy="411480"/>
          </a:xfrm>
          <a:prstGeom prst="ellipse">
            <a:avLst/>
          </a:prstGeom>
          <a:solidFill>
            <a:srgbClr val="0F244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DEAE1BBE-58AF-B7C2-F07F-A75C9AF9E069}"/>
              </a:ext>
            </a:extLst>
          </p:cNvPr>
          <p:cNvSpPr/>
          <p:nvPr/>
        </p:nvSpPr>
        <p:spPr>
          <a:xfrm>
            <a:off x="6035040" y="3090672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BE7DB572-B0A4-244A-40A6-860EC979E327}"/>
              </a:ext>
            </a:extLst>
          </p:cNvPr>
          <p:cNvSpPr/>
          <p:nvPr/>
        </p:nvSpPr>
        <p:spPr>
          <a:xfrm>
            <a:off x="6629400" y="3090672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B2F3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Flexibility to Partner with Other Organizations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hape 18">
            <a:extLst>
              <a:ext uri="{FF2B5EF4-FFF2-40B4-BE49-F238E27FC236}">
                <a16:creationId xmlns:a16="http://schemas.microsoft.com/office/drawing/2014/main" id="{36114392-2B47-468A-2AB4-4C3CC9C45E4A}"/>
              </a:ext>
            </a:extLst>
          </p:cNvPr>
          <p:cNvSpPr/>
          <p:nvPr/>
        </p:nvSpPr>
        <p:spPr>
          <a:xfrm>
            <a:off x="6629400" y="3611880"/>
            <a:ext cx="4937760" cy="0"/>
          </a:xfrm>
          <a:prstGeom prst="line">
            <a:avLst/>
          </a:prstGeom>
          <a:noFill/>
          <a:ln w="9525">
            <a:solidFill>
              <a:srgbClr val="D9CFB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Shape 19">
            <a:extLst>
              <a:ext uri="{FF2B5EF4-FFF2-40B4-BE49-F238E27FC236}">
                <a16:creationId xmlns:a16="http://schemas.microsoft.com/office/drawing/2014/main" id="{984B3C62-9403-63B6-C89B-8A58D6AE0DE5}"/>
              </a:ext>
            </a:extLst>
          </p:cNvPr>
          <p:cNvSpPr/>
          <p:nvPr/>
        </p:nvSpPr>
        <p:spPr>
          <a:xfrm>
            <a:off x="6035040" y="3685032"/>
            <a:ext cx="411480" cy="411480"/>
          </a:xfrm>
          <a:prstGeom prst="ellipse">
            <a:avLst/>
          </a:prstGeom>
          <a:solidFill>
            <a:srgbClr val="0F244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ACB763E6-3B16-EE64-7266-A8F0966A2FD1}"/>
              </a:ext>
            </a:extLst>
          </p:cNvPr>
          <p:cNvSpPr/>
          <p:nvPr/>
        </p:nvSpPr>
        <p:spPr>
          <a:xfrm>
            <a:off x="6035040" y="3685032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21">
            <a:extLst>
              <a:ext uri="{FF2B5EF4-FFF2-40B4-BE49-F238E27FC236}">
                <a16:creationId xmlns:a16="http://schemas.microsoft.com/office/drawing/2014/main" id="{33C47A03-AF4A-97E8-DB95-D0D2D968DB51}"/>
              </a:ext>
            </a:extLst>
          </p:cNvPr>
          <p:cNvSpPr/>
          <p:nvPr/>
        </p:nvSpPr>
        <p:spPr>
          <a:xfrm>
            <a:off x="6629400" y="3685032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B2F3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Area Median Income (AMI) 150% Requirement (Max)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Shape 22">
            <a:extLst>
              <a:ext uri="{FF2B5EF4-FFF2-40B4-BE49-F238E27FC236}">
                <a16:creationId xmlns:a16="http://schemas.microsoft.com/office/drawing/2014/main" id="{7F3A9D88-6A12-C82B-9206-D50BEC3CCB36}"/>
              </a:ext>
            </a:extLst>
          </p:cNvPr>
          <p:cNvSpPr/>
          <p:nvPr/>
        </p:nvSpPr>
        <p:spPr>
          <a:xfrm>
            <a:off x="6629400" y="4206240"/>
            <a:ext cx="4937760" cy="0"/>
          </a:xfrm>
          <a:prstGeom prst="line">
            <a:avLst/>
          </a:prstGeom>
          <a:noFill/>
          <a:ln w="9525">
            <a:solidFill>
              <a:srgbClr val="D9CFB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hape 23">
            <a:extLst>
              <a:ext uri="{FF2B5EF4-FFF2-40B4-BE49-F238E27FC236}">
                <a16:creationId xmlns:a16="http://schemas.microsoft.com/office/drawing/2014/main" id="{1746F512-CE6F-016E-3C42-50702F4823DC}"/>
              </a:ext>
            </a:extLst>
          </p:cNvPr>
          <p:cNvSpPr/>
          <p:nvPr/>
        </p:nvSpPr>
        <p:spPr>
          <a:xfrm>
            <a:off x="6035040" y="4279392"/>
            <a:ext cx="411480" cy="411480"/>
          </a:xfrm>
          <a:prstGeom prst="ellipse">
            <a:avLst/>
          </a:prstGeom>
          <a:solidFill>
            <a:srgbClr val="0F244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F74F15BD-BC5F-E9C0-C13C-7F176CAC19C2}"/>
              </a:ext>
            </a:extLst>
          </p:cNvPr>
          <p:cNvSpPr/>
          <p:nvPr/>
        </p:nvSpPr>
        <p:spPr>
          <a:xfrm>
            <a:off x="6035040" y="4279392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25">
            <a:extLst>
              <a:ext uri="{FF2B5EF4-FFF2-40B4-BE49-F238E27FC236}">
                <a16:creationId xmlns:a16="http://schemas.microsoft.com/office/drawing/2014/main" id="{BFD4AC26-95F6-0C94-3364-223701FF0760}"/>
              </a:ext>
            </a:extLst>
          </p:cNvPr>
          <p:cNvSpPr/>
          <p:nvPr/>
        </p:nvSpPr>
        <p:spPr>
          <a:xfrm>
            <a:off x="6629400" y="4279392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B2F3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Buyer Represented by a California REALTOR®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Shape 26">
            <a:extLst>
              <a:ext uri="{FF2B5EF4-FFF2-40B4-BE49-F238E27FC236}">
                <a16:creationId xmlns:a16="http://schemas.microsoft.com/office/drawing/2014/main" id="{F2CCF398-8DF8-3849-FDC5-A571D13A733A}"/>
              </a:ext>
            </a:extLst>
          </p:cNvPr>
          <p:cNvSpPr/>
          <p:nvPr/>
        </p:nvSpPr>
        <p:spPr>
          <a:xfrm>
            <a:off x="6629400" y="4800600"/>
            <a:ext cx="4937760" cy="0"/>
          </a:xfrm>
          <a:prstGeom prst="line">
            <a:avLst/>
          </a:prstGeom>
          <a:noFill/>
          <a:ln w="9525">
            <a:solidFill>
              <a:srgbClr val="D9CFB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Shape 27">
            <a:extLst>
              <a:ext uri="{FF2B5EF4-FFF2-40B4-BE49-F238E27FC236}">
                <a16:creationId xmlns:a16="http://schemas.microsoft.com/office/drawing/2014/main" id="{1E71C21E-B6F9-BE58-9688-40E2BF77924D}"/>
              </a:ext>
            </a:extLst>
          </p:cNvPr>
          <p:cNvSpPr/>
          <p:nvPr/>
        </p:nvSpPr>
        <p:spPr>
          <a:xfrm>
            <a:off x="6035040" y="4873752"/>
            <a:ext cx="411480" cy="411480"/>
          </a:xfrm>
          <a:prstGeom prst="ellipse">
            <a:avLst/>
          </a:prstGeom>
          <a:solidFill>
            <a:srgbClr val="0F244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28">
            <a:extLst>
              <a:ext uri="{FF2B5EF4-FFF2-40B4-BE49-F238E27FC236}">
                <a16:creationId xmlns:a16="http://schemas.microsoft.com/office/drawing/2014/main" id="{FCAEE37B-5337-1821-81D8-673F9A8017F2}"/>
              </a:ext>
            </a:extLst>
          </p:cNvPr>
          <p:cNvSpPr/>
          <p:nvPr/>
        </p:nvSpPr>
        <p:spPr>
          <a:xfrm>
            <a:off x="6035040" y="4873752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Text 29">
            <a:extLst>
              <a:ext uri="{FF2B5EF4-FFF2-40B4-BE49-F238E27FC236}">
                <a16:creationId xmlns:a16="http://schemas.microsoft.com/office/drawing/2014/main" id="{A2601B65-7000-E956-3455-2379C92EB435}"/>
              </a:ext>
            </a:extLst>
          </p:cNvPr>
          <p:cNvSpPr/>
          <p:nvPr/>
        </p:nvSpPr>
        <p:spPr>
          <a:xfrm>
            <a:off x="6629400" y="4873752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B2F3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REALTOR® Participation in Presentations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Shape 30">
            <a:extLst>
              <a:ext uri="{FF2B5EF4-FFF2-40B4-BE49-F238E27FC236}">
                <a16:creationId xmlns:a16="http://schemas.microsoft.com/office/drawing/2014/main" id="{97116576-B4FD-918B-A261-807CB6FF621E}"/>
              </a:ext>
            </a:extLst>
          </p:cNvPr>
          <p:cNvSpPr/>
          <p:nvPr/>
        </p:nvSpPr>
        <p:spPr>
          <a:xfrm>
            <a:off x="6629400" y="5394960"/>
            <a:ext cx="4937760" cy="0"/>
          </a:xfrm>
          <a:prstGeom prst="line">
            <a:avLst/>
          </a:prstGeom>
          <a:noFill/>
          <a:ln w="9525">
            <a:solidFill>
              <a:srgbClr val="D9CFB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Shape 31">
            <a:extLst>
              <a:ext uri="{FF2B5EF4-FFF2-40B4-BE49-F238E27FC236}">
                <a16:creationId xmlns:a16="http://schemas.microsoft.com/office/drawing/2014/main" id="{356E4EE7-1F76-95FE-C47A-1F0F3A7BB78A}"/>
              </a:ext>
            </a:extLst>
          </p:cNvPr>
          <p:cNvSpPr/>
          <p:nvPr/>
        </p:nvSpPr>
        <p:spPr>
          <a:xfrm>
            <a:off x="6035040" y="5468112"/>
            <a:ext cx="411480" cy="411480"/>
          </a:xfrm>
          <a:prstGeom prst="ellipse">
            <a:avLst/>
          </a:prstGeom>
          <a:solidFill>
            <a:srgbClr val="0F244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32">
            <a:extLst>
              <a:ext uri="{FF2B5EF4-FFF2-40B4-BE49-F238E27FC236}">
                <a16:creationId xmlns:a16="http://schemas.microsoft.com/office/drawing/2014/main" id="{9A4AC035-8ECF-C2D8-B88A-1FF33CC9F135}"/>
              </a:ext>
            </a:extLst>
          </p:cNvPr>
          <p:cNvSpPr/>
          <p:nvPr/>
        </p:nvSpPr>
        <p:spPr>
          <a:xfrm>
            <a:off x="6035040" y="5468112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Text 34">
            <a:extLst>
              <a:ext uri="{FF2B5EF4-FFF2-40B4-BE49-F238E27FC236}">
                <a16:creationId xmlns:a16="http://schemas.microsoft.com/office/drawing/2014/main" id="{E33C85A5-6604-8F2C-6047-C18ECE0F9291}"/>
              </a:ext>
            </a:extLst>
          </p:cNvPr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5A60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HAF Local Association Grant  •  AOR Grant Outreach Committee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Text 35">
            <a:extLst>
              <a:ext uri="{FF2B5EF4-FFF2-40B4-BE49-F238E27FC236}">
                <a16:creationId xmlns:a16="http://schemas.microsoft.com/office/drawing/2014/main" id="{8ECE318D-F6AA-1138-E3B4-404253EDD235}"/>
              </a:ext>
            </a:extLst>
          </p:cNvPr>
          <p:cNvSpPr/>
          <p:nvPr/>
        </p:nvSpPr>
        <p:spPr>
          <a:xfrm>
            <a:off x="1091153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2 / 8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Text 29">
            <a:extLst>
              <a:ext uri="{FF2B5EF4-FFF2-40B4-BE49-F238E27FC236}">
                <a16:creationId xmlns:a16="http://schemas.microsoft.com/office/drawing/2014/main" id="{93360764-5580-D284-70C3-E6AD6783FACC}"/>
              </a:ext>
            </a:extLst>
          </p:cNvPr>
          <p:cNvSpPr/>
          <p:nvPr/>
        </p:nvSpPr>
        <p:spPr>
          <a:xfrm>
            <a:off x="6640283" y="5385381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B2F3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Forms Made Easy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2644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411480" cy="54864"/>
          </a:xfrm>
          <a:prstGeom prst="rect">
            <a:avLst/>
          </a:prstGeom>
          <a:solidFill>
            <a:srgbClr val="C9A9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64008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40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SECTION 01  —  OVERVIEW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548640" y="932688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F2444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Application Guidelines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548640" y="1828800"/>
            <a:ext cx="5029200" cy="1371600"/>
          </a:xfrm>
          <a:prstGeom prst="rect">
            <a:avLst/>
          </a:prstGeom>
          <a:solidFill>
            <a:srgbClr val="0F2444"/>
          </a:solidFill>
          <a:ln/>
          <a:effectLst>
            <a:outerShdw blurRad="152400" dist="381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548640" y="1920240"/>
            <a:ext cx="5029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$50,000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548640" y="2697480"/>
            <a:ext cx="5029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200" normalizeH="0" baseline="0" noProof="0" dirty="0">
                <a:ln>
                  <a:noFill/>
                </a:ln>
                <a:solidFill>
                  <a:srgbClr val="E6D4A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Maximum aggregate grant per Association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548640" y="3383280"/>
            <a:ext cx="5029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1" u="none" strike="noStrike" kern="1200" cap="none" spc="0" normalizeH="0" baseline="0" noProof="0" dirty="0">
                <a:ln>
                  <a:noFill/>
                </a:ln>
                <a:solidFill>
                  <a:srgbClr val="2B2F3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Guiding principles that balance flexibility for program growth with equitable, statewide distribution of HAF resources.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6035040" y="1901952"/>
            <a:ext cx="411480" cy="411480"/>
          </a:xfrm>
          <a:prstGeom prst="ellipse">
            <a:avLst/>
          </a:prstGeom>
          <a:solidFill>
            <a:srgbClr val="0F244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6035040" y="1901952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629400" y="1901952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B2F3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Contributing Funds Requirement – Min. (1/3)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6629400" y="2423160"/>
            <a:ext cx="4937760" cy="0"/>
          </a:xfrm>
          <a:prstGeom prst="line">
            <a:avLst/>
          </a:prstGeom>
          <a:noFill/>
          <a:ln w="9525">
            <a:solidFill>
              <a:srgbClr val="D9CFB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6035040" y="2496312"/>
            <a:ext cx="411480" cy="411480"/>
          </a:xfrm>
          <a:prstGeom prst="ellipse">
            <a:avLst/>
          </a:prstGeom>
          <a:solidFill>
            <a:srgbClr val="0F244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6035040" y="2496312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6629400" y="2496312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B2F3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Two-Year Aggregate Grant Cap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6629400" y="3017520"/>
            <a:ext cx="4937760" cy="0"/>
          </a:xfrm>
          <a:prstGeom prst="line">
            <a:avLst/>
          </a:prstGeom>
          <a:noFill/>
          <a:ln w="9525">
            <a:solidFill>
              <a:srgbClr val="D9CFB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6035040" y="3090672"/>
            <a:ext cx="411480" cy="411480"/>
          </a:xfrm>
          <a:prstGeom prst="ellipse">
            <a:avLst/>
          </a:prstGeom>
          <a:solidFill>
            <a:srgbClr val="0F244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6035040" y="3090672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6629400" y="3090672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B2F3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Flexibility to Partner with Other Organizations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6629400" y="3611880"/>
            <a:ext cx="4937760" cy="0"/>
          </a:xfrm>
          <a:prstGeom prst="line">
            <a:avLst/>
          </a:prstGeom>
          <a:noFill/>
          <a:ln w="9525">
            <a:solidFill>
              <a:srgbClr val="D9CFB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6035040" y="3685032"/>
            <a:ext cx="411480" cy="411480"/>
          </a:xfrm>
          <a:prstGeom prst="ellipse">
            <a:avLst/>
          </a:prstGeom>
          <a:solidFill>
            <a:srgbClr val="0F244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6035040" y="3685032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6629400" y="3685032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B2F3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Area Median Income (AMI) 150% Requirement (Max)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6629400" y="4206240"/>
            <a:ext cx="4937760" cy="0"/>
          </a:xfrm>
          <a:prstGeom prst="line">
            <a:avLst/>
          </a:prstGeom>
          <a:noFill/>
          <a:ln w="9525">
            <a:solidFill>
              <a:srgbClr val="D9CFB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6035040" y="4279392"/>
            <a:ext cx="411480" cy="411480"/>
          </a:xfrm>
          <a:prstGeom prst="ellipse">
            <a:avLst/>
          </a:prstGeom>
          <a:solidFill>
            <a:srgbClr val="0F244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6035040" y="4279392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6629400" y="4279392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B2F3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Buyer Represented by a California REALTOR®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6629400" y="4800600"/>
            <a:ext cx="4937760" cy="0"/>
          </a:xfrm>
          <a:prstGeom prst="line">
            <a:avLst/>
          </a:prstGeom>
          <a:noFill/>
          <a:ln w="9525">
            <a:solidFill>
              <a:srgbClr val="D9CFB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Shape 27"/>
          <p:cNvSpPr/>
          <p:nvPr/>
        </p:nvSpPr>
        <p:spPr>
          <a:xfrm>
            <a:off x="6035040" y="4873752"/>
            <a:ext cx="411480" cy="411480"/>
          </a:xfrm>
          <a:prstGeom prst="ellipse">
            <a:avLst/>
          </a:prstGeom>
          <a:solidFill>
            <a:srgbClr val="0F244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6035040" y="4873752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6629400" y="4873752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B2F3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REALTOR® Participation in Presentations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Shape 30"/>
          <p:cNvSpPr/>
          <p:nvPr/>
        </p:nvSpPr>
        <p:spPr>
          <a:xfrm>
            <a:off x="6629400" y="5394960"/>
            <a:ext cx="4937760" cy="0"/>
          </a:xfrm>
          <a:prstGeom prst="line">
            <a:avLst/>
          </a:prstGeom>
          <a:noFill/>
          <a:ln w="9525">
            <a:solidFill>
              <a:srgbClr val="D9CFB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Shape 31"/>
          <p:cNvSpPr/>
          <p:nvPr/>
        </p:nvSpPr>
        <p:spPr>
          <a:xfrm>
            <a:off x="6035040" y="5468112"/>
            <a:ext cx="411480" cy="411480"/>
          </a:xfrm>
          <a:prstGeom prst="ellipse">
            <a:avLst/>
          </a:prstGeom>
          <a:solidFill>
            <a:srgbClr val="0F244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32"/>
          <p:cNvSpPr/>
          <p:nvPr/>
        </p:nvSpPr>
        <p:spPr>
          <a:xfrm>
            <a:off x="6035040" y="5468112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Text 34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5A60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HAF Local Association Grant  •  AOR Grant Outreach Committee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Text 35"/>
          <p:cNvSpPr/>
          <p:nvPr/>
        </p:nvSpPr>
        <p:spPr>
          <a:xfrm>
            <a:off x="1091153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2 / 8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Text 29">
            <a:extLst>
              <a:ext uri="{FF2B5EF4-FFF2-40B4-BE49-F238E27FC236}">
                <a16:creationId xmlns:a16="http://schemas.microsoft.com/office/drawing/2014/main" id="{0151F103-237E-CE8A-0B67-29B0388F5D38}"/>
              </a:ext>
            </a:extLst>
          </p:cNvPr>
          <p:cNvSpPr/>
          <p:nvPr/>
        </p:nvSpPr>
        <p:spPr>
          <a:xfrm>
            <a:off x="6640283" y="5385381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B2F3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Forms Made Easy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411480" cy="54864"/>
          </a:xfrm>
          <a:prstGeom prst="rect">
            <a:avLst/>
          </a:prstGeom>
          <a:solidFill>
            <a:srgbClr val="C9A9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64008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40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SECTION 02  —  FUNDING STRUCTURE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548640" y="932688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F2444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Contributing Funds &amp; Two-Year Cap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5486400" cy="4297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9CFB8"/>
            </a:solidFill>
            <a:prstDash val="solid"/>
          </a:ln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548640" y="1874520"/>
            <a:ext cx="109728" cy="4297680"/>
          </a:xfrm>
          <a:prstGeom prst="rect">
            <a:avLst/>
          </a:prstGeom>
          <a:solidFill>
            <a:srgbClr val="C9A9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960120" y="2240280"/>
            <a:ext cx="822960" cy="822960"/>
          </a:xfrm>
          <a:prstGeom prst="ellipse">
            <a:avLst/>
          </a:prstGeom>
          <a:solidFill>
            <a:srgbClr val="F7F3E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2377440"/>
            <a:ext cx="548640" cy="54864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2011680" y="228600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40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CONTRIBUTING FUNDS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7"/>
          <p:cNvSpPr/>
          <p:nvPr/>
        </p:nvSpPr>
        <p:spPr>
          <a:xfrm>
            <a:off x="2011680" y="2560320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F2444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One-Third Matching Requirement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8"/>
          <p:cNvSpPr/>
          <p:nvPr/>
        </p:nvSpPr>
        <p:spPr>
          <a:xfrm>
            <a:off x="960120" y="3154680"/>
            <a:ext cx="164592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0" b="1" i="0" u="none" strike="noStrike" kern="1200" cap="none" spc="0" normalizeH="0" baseline="0" noProof="0" dirty="0">
                <a:ln>
                  <a:noFill/>
                </a:ln>
                <a:solidFill>
                  <a:srgbClr val="0F2444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⅓</a:t>
            </a:r>
            <a:endParaRPr kumimoji="0" lang="en-US" sz="1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9"/>
          <p:cNvSpPr/>
          <p:nvPr/>
        </p:nvSpPr>
        <p:spPr>
          <a:xfrm>
            <a:off x="960120" y="4709160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0" cap="none" spc="200" normalizeH="0" baseline="0" noProof="0" dirty="0">
                <a:ln>
                  <a:noFill/>
                </a:ln>
                <a:solidFill>
                  <a:srgbClr val="5A60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MINIMUM ASSOCIATION MATCH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2834640" y="3154680"/>
            <a:ext cx="292608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2B2F3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Associations applying for HAF grant funding must provide documented contributing funds equal to at least one-third of the grant amount requested — up to a total HAF contribution of $50,000.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1"/>
          <p:cNvSpPr/>
          <p:nvPr/>
        </p:nvSpPr>
        <p:spPr>
          <a:xfrm>
            <a:off x="6217920" y="1874520"/>
            <a:ext cx="5486400" cy="4297680"/>
          </a:xfrm>
          <a:prstGeom prst="rect">
            <a:avLst/>
          </a:prstGeom>
          <a:solidFill>
            <a:srgbClr val="0F2444"/>
          </a:solidFill>
          <a:ln/>
          <a:effectLst>
            <a:outerShdw blurRad="101600" dist="254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6629400" y="2240280"/>
            <a:ext cx="822960" cy="822960"/>
          </a:xfrm>
          <a:prstGeom prst="ellipse">
            <a:avLst/>
          </a:prstGeom>
          <a:solidFill>
            <a:srgbClr val="1B3A6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6560" y="2377440"/>
            <a:ext cx="548640" cy="548640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7680960" y="228600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400" normalizeH="0" baseline="0" noProof="0" dirty="0">
                <a:ln>
                  <a:noFill/>
                </a:ln>
                <a:solidFill>
                  <a:srgbClr val="E6D4A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TWO-YEAR AGGREGATE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4"/>
          <p:cNvSpPr/>
          <p:nvPr/>
        </p:nvSpPr>
        <p:spPr>
          <a:xfrm>
            <a:off x="7680960" y="2560320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Grow Grants Over Time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hape 15"/>
          <p:cNvSpPr/>
          <p:nvPr/>
        </p:nvSpPr>
        <p:spPr>
          <a:xfrm>
            <a:off x="6858000" y="3520440"/>
            <a:ext cx="4297680" cy="0"/>
          </a:xfrm>
          <a:prstGeom prst="line">
            <a:avLst/>
          </a:prstGeom>
          <a:noFill/>
          <a:ln w="25400">
            <a:solidFill>
              <a:srgbClr val="C9A96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hape 16"/>
          <p:cNvSpPr/>
          <p:nvPr/>
        </p:nvSpPr>
        <p:spPr>
          <a:xfrm>
            <a:off x="6748272" y="3410712"/>
            <a:ext cx="219456" cy="219456"/>
          </a:xfrm>
          <a:prstGeom prst="ellipse">
            <a:avLst/>
          </a:prstGeom>
          <a:solidFill>
            <a:srgbClr val="C9A9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Shape 17"/>
          <p:cNvSpPr/>
          <p:nvPr/>
        </p:nvSpPr>
        <p:spPr>
          <a:xfrm>
            <a:off x="8897112" y="3410712"/>
            <a:ext cx="219456" cy="219456"/>
          </a:xfrm>
          <a:prstGeom prst="ellipse">
            <a:avLst/>
          </a:prstGeom>
          <a:solidFill>
            <a:srgbClr val="C9A9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Shape 18"/>
          <p:cNvSpPr/>
          <p:nvPr/>
        </p:nvSpPr>
        <p:spPr>
          <a:xfrm>
            <a:off x="11045952" y="3410712"/>
            <a:ext cx="219456" cy="219456"/>
          </a:xfrm>
          <a:prstGeom prst="ellipse">
            <a:avLst/>
          </a:prstGeom>
          <a:solidFill>
            <a:srgbClr val="C9A9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19"/>
          <p:cNvSpPr/>
          <p:nvPr/>
        </p:nvSpPr>
        <p:spPr>
          <a:xfrm>
            <a:off x="6629400" y="3657600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E6D4A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Year 1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20"/>
          <p:cNvSpPr/>
          <p:nvPr/>
        </p:nvSpPr>
        <p:spPr>
          <a:xfrm>
            <a:off x="8412480" y="3657600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E6D4A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Amend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 21"/>
          <p:cNvSpPr/>
          <p:nvPr/>
        </p:nvSpPr>
        <p:spPr>
          <a:xfrm>
            <a:off x="10104120" y="365760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E6D4A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Year 2 Cap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22"/>
          <p:cNvSpPr/>
          <p:nvPr/>
        </p:nvSpPr>
        <p:spPr>
          <a:xfrm>
            <a:off x="6629400" y="4160520"/>
            <a:ext cx="466344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Associations may reapply, amend, or extend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F7F3E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for incremental amounts across a two-year term — provided the total awarded does not exceed the $50,000 cap.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1" u="none" strike="noStrike" kern="1200" cap="none" spc="0" normalizeH="0" baseline="0" noProof="0" dirty="0">
                <a:ln>
                  <a:noFill/>
                </a:ln>
                <a:solidFill>
                  <a:srgbClr val="E6D4A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After the term, a three-year gap is required before submitting a new application.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23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5A60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HAF Local Association Grant  •  AOR Grant Outreach Committee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24"/>
          <p:cNvSpPr/>
          <p:nvPr/>
        </p:nvSpPr>
        <p:spPr>
          <a:xfrm>
            <a:off x="1091153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3 / 8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411480" cy="54864"/>
          </a:xfrm>
          <a:prstGeom prst="rect">
            <a:avLst/>
          </a:prstGeom>
          <a:solidFill>
            <a:srgbClr val="C9A9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64008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40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SECTION 03  —  LEVERAGE &amp; ELIGIBILITY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548640" y="932688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F2444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Partnerships &amp; Income Requirements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5486400" cy="4297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9CFB8"/>
            </a:solidFill>
            <a:prstDash val="solid"/>
          </a:ln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960120" y="2240280"/>
            <a:ext cx="822960" cy="822960"/>
          </a:xfrm>
          <a:prstGeom prst="ellipse">
            <a:avLst/>
          </a:prstGeom>
          <a:solidFill>
            <a:srgbClr val="F7F3E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2377440"/>
            <a:ext cx="548640" cy="54864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2011680" y="228600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40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PARTNERSHIP FLEXIBILITY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6"/>
          <p:cNvSpPr/>
          <p:nvPr/>
        </p:nvSpPr>
        <p:spPr>
          <a:xfrm>
            <a:off x="2011680" y="2560320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F2444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Leverage Additional Resources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7"/>
          <p:cNvSpPr/>
          <p:nvPr/>
        </p:nvSpPr>
        <p:spPr>
          <a:xfrm>
            <a:off x="960120" y="3291840"/>
            <a:ext cx="4663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2B2F3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 local Association may supplement HAF funds with contributions from outside partners to maximize housing impact.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960120" y="4343400"/>
            <a:ext cx="1143000" cy="822960"/>
          </a:xfrm>
          <a:prstGeom prst="rect">
            <a:avLst/>
          </a:prstGeom>
          <a:solidFill>
            <a:srgbClr val="F7F3EB"/>
          </a:solidFill>
          <a:ln w="9525">
            <a:solidFill>
              <a:srgbClr val="D9CFB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9"/>
          <p:cNvSpPr/>
          <p:nvPr/>
        </p:nvSpPr>
        <p:spPr>
          <a:xfrm>
            <a:off x="960120" y="4343400"/>
            <a:ext cx="1143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F2444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Lenders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2212848" y="4343400"/>
            <a:ext cx="1143000" cy="822960"/>
          </a:xfrm>
          <a:prstGeom prst="rect">
            <a:avLst/>
          </a:prstGeom>
          <a:solidFill>
            <a:srgbClr val="F7F3EB"/>
          </a:solidFill>
          <a:ln w="9525">
            <a:solidFill>
              <a:srgbClr val="D9CFB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2212848" y="4343400"/>
            <a:ext cx="1143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F2444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Government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F2444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Agencies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3465576" y="4343400"/>
            <a:ext cx="1143000" cy="822960"/>
          </a:xfrm>
          <a:prstGeom prst="rect">
            <a:avLst/>
          </a:prstGeom>
          <a:solidFill>
            <a:srgbClr val="F7F3EB"/>
          </a:solidFill>
          <a:ln w="9525">
            <a:solidFill>
              <a:srgbClr val="D9CFB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3465576" y="4343400"/>
            <a:ext cx="1143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F2444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Nonprofits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hape 14"/>
          <p:cNvSpPr/>
          <p:nvPr/>
        </p:nvSpPr>
        <p:spPr>
          <a:xfrm>
            <a:off x="4718304" y="4343400"/>
            <a:ext cx="1143000" cy="822960"/>
          </a:xfrm>
          <a:prstGeom prst="rect">
            <a:avLst/>
          </a:prstGeom>
          <a:solidFill>
            <a:srgbClr val="F7F3EB"/>
          </a:solidFill>
          <a:ln w="9525">
            <a:solidFill>
              <a:srgbClr val="D9CFB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4718304" y="4343400"/>
            <a:ext cx="1143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F2444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Housing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F2444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Advocates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hape 16"/>
          <p:cNvSpPr/>
          <p:nvPr/>
        </p:nvSpPr>
        <p:spPr>
          <a:xfrm>
            <a:off x="960120" y="5394960"/>
            <a:ext cx="73152" cy="548640"/>
          </a:xfrm>
          <a:prstGeom prst="rect">
            <a:avLst/>
          </a:prstGeom>
          <a:solidFill>
            <a:srgbClr val="C9A9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7"/>
          <p:cNvSpPr/>
          <p:nvPr/>
        </p:nvSpPr>
        <p:spPr>
          <a:xfrm>
            <a:off x="1143000" y="5349240"/>
            <a:ext cx="4480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1" u="none" strike="noStrike" kern="0" cap="none" spc="200" normalizeH="0" baseline="0" noProof="0" dirty="0">
                <a:ln>
                  <a:noFill/>
                </a:ln>
                <a:solidFill>
                  <a:srgbClr val="0F2444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LETTER OF INTENT  </a:t>
            </a: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rgbClr val="2B2F3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If partner funds are not yet received, provide a Letter of Intent documenting each contributor's commitment.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Shape 18"/>
          <p:cNvSpPr/>
          <p:nvPr/>
        </p:nvSpPr>
        <p:spPr>
          <a:xfrm>
            <a:off x="6217920" y="1874520"/>
            <a:ext cx="5486400" cy="4297680"/>
          </a:xfrm>
          <a:prstGeom prst="rect">
            <a:avLst/>
          </a:prstGeom>
          <a:solidFill>
            <a:srgbClr val="0F2444"/>
          </a:solidFill>
          <a:ln/>
          <a:effectLst>
            <a:outerShdw blurRad="101600" dist="254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9400" y="2240280"/>
            <a:ext cx="640080" cy="640080"/>
          </a:xfrm>
          <a:prstGeom prst="rect">
            <a:avLst/>
          </a:prstGeom>
        </p:spPr>
      </p:pic>
      <p:sp>
        <p:nvSpPr>
          <p:cNvPr id="23" name="Text 19"/>
          <p:cNvSpPr/>
          <p:nvPr/>
        </p:nvSpPr>
        <p:spPr>
          <a:xfrm>
            <a:off x="7452360" y="2240280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400" normalizeH="0" baseline="0" noProof="0" dirty="0">
                <a:ln>
                  <a:noFill/>
                </a:ln>
                <a:solidFill>
                  <a:srgbClr val="E6D4A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INCOME ELIGIBILITY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20"/>
          <p:cNvSpPr/>
          <p:nvPr/>
        </p:nvSpPr>
        <p:spPr>
          <a:xfrm>
            <a:off x="7452360" y="2514600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150% AMI Requirement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 21"/>
          <p:cNvSpPr/>
          <p:nvPr/>
        </p:nvSpPr>
        <p:spPr>
          <a:xfrm>
            <a:off x="6629400" y="3291840"/>
            <a:ext cx="46634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1" i="0" u="none" strike="noStrike" kern="1200" cap="none" spc="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150%</a:t>
            </a:r>
            <a:endParaRPr kumimoji="0" lang="en-US" sz="10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22"/>
          <p:cNvSpPr/>
          <p:nvPr/>
        </p:nvSpPr>
        <p:spPr>
          <a:xfrm>
            <a:off x="6629400" y="4617720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300" normalizeH="0" baseline="0" noProof="0" dirty="0">
                <a:ln>
                  <a:noFill/>
                </a:ln>
                <a:solidFill>
                  <a:srgbClr val="E6D4A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OF COUNTY AREA MEDIAN INCOME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23"/>
          <p:cNvSpPr/>
          <p:nvPr/>
        </p:nvSpPr>
        <p:spPr>
          <a:xfrm>
            <a:off x="6675120" y="5074920"/>
            <a:ext cx="45720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7F3E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Associations submitting grant requests must utilize a Qualifying Mortgage when applying income limits. Grants are awarded only to participants whose income does not exceed 150% of the county's AMI and who meet all other program requirements.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24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5A60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HAF Local Association Grant  •  AOR Grant Outreach Committee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25"/>
          <p:cNvSpPr/>
          <p:nvPr/>
        </p:nvSpPr>
        <p:spPr>
          <a:xfrm>
            <a:off x="1091153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4 / 8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411480" cy="54864"/>
          </a:xfrm>
          <a:prstGeom prst="rect">
            <a:avLst/>
          </a:prstGeom>
          <a:solidFill>
            <a:srgbClr val="C9A9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64008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40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SECTION 04  —  PROGRAM REQUIREMENTS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548640" y="932688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F2444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REALTOR® Representation &amp; Fund Integrity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26568" y="1874520"/>
            <a:ext cx="3657600" cy="4297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9CFB8"/>
            </a:solidFill>
            <a:prstDash val="solid"/>
          </a:ln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426568" y="1874520"/>
            <a:ext cx="3657600" cy="73152"/>
          </a:xfrm>
          <a:prstGeom prst="rect">
            <a:avLst/>
          </a:prstGeom>
          <a:solidFill>
            <a:srgbClr val="C9A9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1752448" y="2331720"/>
            <a:ext cx="1005840" cy="1005840"/>
          </a:xfrm>
          <a:prstGeom prst="ellipse">
            <a:avLst/>
          </a:prstGeom>
          <a:solidFill>
            <a:srgbClr val="F7F3E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048" y="2560320"/>
            <a:ext cx="548640" cy="54864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00888" y="356616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0" cap="none" spc="30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BUYER REPRESENTATION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7"/>
          <p:cNvSpPr/>
          <p:nvPr/>
        </p:nvSpPr>
        <p:spPr>
          <a:xfrm>
            <a:off x="700888" y="3886200"/>
            <a:ext cx="3108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F2444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Must Be Represented by a California REALTOR®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8"/>
          <p:cNvSpPr/>
          <p:nvPr/>
        </p:nvSpPr>
        <p:spPr>
          <a:xfrm>
            <a:off x="700888" y="4846320"/>
            <a:ext cx="31089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B2F3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The grant is available to a Buyer only when they are represented by a California REALTOR® — ensuring professional guidance through the transaction.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4267048" y="1874520"/>
            <a:ext cx="3657600" cy="4297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9CFB8"/>
            </a:solidFill>
            <a:prstDash val="solid"/>
          </a:ln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4267048" y="1874520"/>
            <a:ext cx="3657600" cy="73152"/>
          </a:xfrm>
          <a:prstGeom prst="rect">
            <a:avLst/>
          </a:prstGeom>
          <a:solidFill>
            <a:srgbClr val="C9A9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1"/>
          <p:cNvSpPr/>
          <p:nvPr/>
        </p:nvSpPr>
        <p:spPr>
          <a:xfrm>
            <a:off x="5592928" y="2331720"/>
            <a:ext cx="1005840" cy="1005840"/>
          </a:xfrm>
          <a:prstGeom prst="ellipse">
            <a:avLst/>
          </a:prstGeom>
          <a:solidFill>
            <a:srgbClr val="F7F3E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1528" y="2560320"/>
            <a:ext cx="548640" cy="548640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4541368" y="356616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0" cap="none" spc="30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COMMITTEE PRESENTATIONS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3"/>
          <p:cNvSpPr/>
          <p:nvPr/>
        </p:nvSpPr>
        <p:spPr>
          <a:xfrm>
            <a:off x="4541368" y="3886200"/>
            <a:ext cx="3108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F2444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REALTOR® Participation Required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4"/>
          <p:cNvSpPr/>
          <p:nvPr/>
        </p:nvSpPr>
        <p:spPr>
          <a:xfrm>
            <a:off x="4541368" y="4846320"/>
            <a:ext cx="31089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B2F3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 REALTOR® must participate in the local Association's application presentation to the HAF Committee, reinforcing professional accountability.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hape 15"/>
          <p:cNvSpPr/>
          <p:nvPr/>
        </p:nvSpPr>
        <p:spPr>
          <a:xfrm>
            <a:off x="8107528" y="1874520"/>
            <a:ext cx="3657600" cy="4297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9CFB8"/>
            </a:solidFill>
            <a:prstDash val="solid"/>
          </a:ln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hape 16"/>
          <p:cNvSpPr/>
          <p:nvPr/>
        </p:nvSpPr>
        <p:spPr>
          <a:xfrm>
            <a:off x="8107528" y="1874520"/>
            <a:ext cx="3657600" cy="73152"/>
          </a:xfrm>
          <a:prstGeom prst="rect">
            <a:avLst/>
          </a:prstGeom>
          <a:solidFill>
            <a:srgbClr val="C9A9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Shape 17"/>
          <p:cNvSpPr/>
          <p:nvPr/>
        </p:nvSpPr>
        <p:spPr>
          <a:xfrm>
            <a:off x="9433408" y="2331720"/>
            <a:ext cx="1005840" cy="1005840"/>
          </a:xfrm>
          <a:prstGeom prst="ellipse">
            <a:avLst/>
          </a:prstGeom>
          <a:solidFill>
            <a:srgbClr val="F7F3E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62008" y="2560320"/>
            <a:ext cx="548640" cy="548640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8381848" y="356616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0" cap="none" spc="30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FUND RECOVERABILITY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19"/>
          <p:cNvSpPr/>
          <p:nvPr/>
        </p:nvSpPr>
        <p:spPr>
          <a:xfrm>
            <a:off x="8381848" y="3886200"/>
            <a:ext cx="3108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F2444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Unused Funds Return to HAF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 20"/>
          <p:cNvSpPr/>
          <p:nvPr/>
        </p:nvSpPr>
        <p:spPr>
          <a:xfrm>
            <a:off x="8381848" y="4846320"/>
            <a:ext cx="31089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B2F3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Where possible, any HAF funds not used within the one- or two-year term are returned to HAF — preserving resources for statewide impact.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21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5A60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HAF Local Association Grant  •  AOR Grant Outreach Committee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22"/>
          <p:cNvSpPr/>
          <p:nvPr/>
        </p:nvSpPr>
        <p:spPr>
          <a:xfrm>
            <a:off x="1091153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5 / 8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411480" cy="54864"/>
          </a:xfrm>
          <a:prstGeom prst="rect">
            <a:avLst/>
          </a:prstGeom>
          <a:solidFill>
            <a:srgbClr val="C9A9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64008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40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SECTION 05  —  BEST PRACTICES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548640" y="932688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F2444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Suggestions to Associations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5486400" cy="4297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9CFB8"/>
            </a:solidFill>
            <a:prstDash val="solid"/>
          </a:ln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960120" y="2240280"/>
            <a:ext cx="1188720" cy="320040"/>
          </a:xfrm>
          <a:prstGeom prst="rect">
            <a:avLst/>
          </a:prstGeom>
          <a:solidFill>
            <a:srgbClr val="0F244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960120" y="2240280"/>
            <a:ext cx="1188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0" cap="none" spc="30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PRACTICE  01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960120" y="2697480"/>
            <a:ext cx="4663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F2444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Fair Opportunity for Every Agent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960120" y="3474720"/>
            <a:ext cx="1371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0" b="1" i="0" u="none" strike="noStrike" kern="1200" cap="none" spc="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kumimoji="0" lang="en-US" sz="1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960120" y="4895486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0" cap="none" spc="200" normalizeH="0" baseline="0" noProof="0" dirty="0">
                <a:ln>
                  <a:noFill/>
                </a:ln>
                <a:solidFill>
                  <a:srgbClr val="5A60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TRANSACTIONS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0" cap="none" spc="200" normalizeH="0" baseline="0" noProof="0" dirty="0">
                <a:ln>
                  <a:noFill/>
                </a:ln>
                <a:solidFill>
                  <a:srgbClr val="5A60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PER AGENT, MAX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2560320" y="3566160"/>
            <a:ext cx="32004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2B2F3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Where possible, programs should limit HAF funds to three home-purchase transactions per individual REALTOR® agent.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2560320" y="4709160"/>
            <a:ext cx="32004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5A60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Preference should go to REALTOR® agents who haven't yet closed any home-purchase transactions using HAF funds — giving every agent a fair opportunity to serve their clients.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6217920" y="1874520"/>
            <a:ext cx="5486400" cy="4297680"/>
          </a:xfrm>
          <a:prstGeom prst="rect">
            <a:avLst/>
          </a:prstGeom>
          <a:solidFill>
            <a:srgbClr val="0F2444"/>
          </a:solidFill>
          <a:ln/>
          <a:effectLst>
            <a:outerShdw blurRad="101600" dist="254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6629400" y="2240280"/>
            <a:ext cx="1188720" cy="320040"/>
          </a:xfrm>
          <a:prstGeom prst="rect">
            <a:avLst/>
          </a:prstGeom>
          <a:solidFill>
            <a:srgbClr val="C9A9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6629400" y="2240280"/>
            <a:ext cx="1188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0" cap="none" spc="300" normalizeH="0" baseline="0" noProof="0" dirty="0">
                <a:ln>
                  <a:noFill/>
                </a:ln>
                <a:solidFill>
                  <a:srgbClr val="0F2444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PRACTICE  02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6629400" y="2697480"/>
            <a:ext cx="4663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Impartial Program Structure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6629400" y="3474720"/>
            <a:ext cx="4663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F3E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Applications should be reviewed by a task force or committee of individuals without bias or conflicts of interest.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400" y="4562856"/>
            <a:ext cx="228600" cy="228600"/>
          </a:xfrm>
          <a:prstGeom prst="rect">
            <a:avLst/>
          </a:prstGeom>
        </p:spPr>
      </p:pic>
      <p:sp>
        <p:nvSpPr>
          <p:cNvPr id="19" name="Text 16"/>
          <p:cNvSpPr/>
          <p:nvPr/>
        </p:nvSpPr>
        <p:spPr>
          <a:xfrm>
            <a:off x="6949440" y="4526280"/>
            <a:ext cx="4480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No personal benefit from funding decisions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400" y="4946904"/>
            <a:ext cx="228600" cy="228600"/>
          </a:xfrm>
          <a:prstGeom prst="rect">
            <a:avLst/>
          </a:prstGeom>
        </p:spPr>
      </p:pic>
      <p:sp>
        <p:nvSpPr>
          <p:cNvPr id="21" name="Text 17"/>
          <p:cNvSpPr/>
          <p:nvPr/>
        </p:nvSpPr>
        <p:spPr>
          <a:xfrm>
            <a:off x="6949440" y="4910328"/>
            <a:ext cx="4480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No family or close relationships with applicants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2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400" y="5330952"/>
            <a:ext cx="228600" cy="228600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6949440" y="5294376"/>
            <a:ext cx="4480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No business interests tied to outcomes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4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400" y="5715000"/>
            <a:ext cx="228600" cy="228600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6949440" y="5678424"/>
            <a:ext cx="4480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Demonstrated objectivity in prior roles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20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5A60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HAF Local Association Grant  •  AOR Grant Outreach Committee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21"/>
          <p:cNvSpPr/>
          <p:nvPr/>
        </p:nvSpPr>
        <p:spPr>
          <a:xfrm>
            <a:off x="1091153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6 / 8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411480" cy="54864"/>
          </a:xfrm>
          <a:prstGeom prst="rect">
            <a:avLst/>
          </a:prstGeom>
          <a:solidFill>
            <a:srgbClr val="C9A9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64008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40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SECTION 06  —  PROGRAM EXAMPLES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548640" y="932688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F2444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Examples of Grant Programs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548640" y="1828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400" normalizeH="0" baseline="0" noProof="0" dirty="0">
                <a:ln>
                  <a:noFill/>
                </a:ln>
                <a:solidFill>
                  <a:srgbClr val="0F2444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TYPES OF PROGRAMS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548640" y="2148840"/>
            <a:ext cx="548640" cy="0"/>
          </a:xfrm>
          <a:prstGeom prst="line">
            <a:avLst/>
          </a:prstGeom>
          <a:noFill/>
          <a:ln w="31750">
            <a:solidFill>
              <a:srgbClr val="C9A96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548640" y="2478024"/>
            <a:ext cx="365760" cy="365760"/>
          </a:xfrm>
          <a:prstGeom prst="ellipse">
            <a:avLst/>
          </a:prstGeom>
          <a:solidFill>
            <a:srgbClr val="0F244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792" y="2551176"/>
            <a:ext cx="219456" cy="219456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051560" y="2478024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B2F3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Downpayment Assistance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3291840" y="2478024"/>
            <a:ext cx="365760" cy="365760"/>
          </a:xfrm>
          <a:prstGeom prst="ellipse">
            <a:avLst/>
          </a:prstGeom>
          <a:solidFill>
            <a:srgbClr val="0F244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4992" y="2551176"/>
            <a:ext cx="219456" cy="219456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794760" y="2478024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B2F3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Insurance Premiums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9"/>
          <p:cNvSpPr/>
          <p:nvPr/>
        </p:nvSpPr>
        <p:spPr>
          <a:xfrm>
            <a:off x="548640" y="3026664"/>
            <a:ext cx="365760" cy="365760"/>
          </a:xfrm>
          <a:prstGeom prst="ellipse">
            <a:avLst/>
          </a:prstGeom>
          <a:solidFill>
            <a:srgbClr val="0F244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792" y="3099816"/>
            <a:ext cx="219456" cy="21945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051560" y="3026664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B2F3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Fire Insurance for First-Time Buyers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1"/>
          <p:cNvSpPr/>
          <p:nvPr/>
        </p:nvSpPr>
        <p:spPr>
          <a:xfrm>
            <a:off x="3291840" y="3026664"/>
            <a:ext cx="365760" cy="365760"/>
          </a:xfrm>
          <a:prstGeom prst="ellipse">
            <a:avLst/>
          </a:prstGeom>
          <a:solidFill>
            <a:srgbClr val="0F244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64992" y="3099816"/>
            <a:ext cx="219456" cy="219456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3794760" y="3026664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B2F3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Closing Cost Assistance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hape 13"/>
          <p:cNvSpPr/>
          <p:nvPr/>
        </p:nvSpPr>
        <p:spPr>
          <a:xfrm>
            <a:off x="548640" y="3575304"/>
            <a:ext cx="365760" cy="365760"/>
          </a:xfrm>
          <a:prstGeom prst="ellipse">
            <a:avLst/>
          </a:prstGeom>
          <a:solidFill>
            <a:srgbClr val="0F244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792" y="3648456"/>
            <a:ext cx="219456" cy="219456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1051560" y="3575304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B2F3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Rate Buy-Downs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Shape 15"/>
          <p:cNvSpPr/>
          <p:nvPr/>
        </p:nvSpPr>
        <p:spPr>
          <a:xfrm>
            <a:off x="3291840" y="3575304"/>
            <a:ext cx="365760" cy="365760"/>
          </a:xfrm>
          <a:prstGeom prst="ellipse">
            <a:avLst/>
          </a:prstGeom>
          <a:solidFill>
            <a:srgbClr val="0F244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64992" y="3648456"/>
            <a:ext cx="219456" cy="219456"/>
          </a:xfrm>
          <a:prstGeom prst="rect">
            <a:avLst/>
          </a:prstGeom>
        </p:spPr>
      </p:pic>
      <p:sp>
        <p:nvSpPr>
          <p:cNvPr id="24" name="Text 16"/>
          <p:cNvSpPr/>
          <p:nvPr/>
        </p:nvSpPr>
        <p:spPr>
          <a:xfrm>
            <a:off x="3794760" y="3575304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B2F3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Necessary Repairs to Close Escrow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hape 17"/>
          <p:cNvSpPr/>
          <p:nvPr/>
        </p:nvSpPr>
        <p:spPr>
          <a:xfrm>
            <a:off x="548640" y="4123944"/>
            <a:ext cx="365760" cy="365760"/>
          </a:xfrm>
          <a:prstGeom prst="ellipse">
            <a:avLst/>
          </a:prstGeom>
          <a:solidFill>
            <a:srgbClr val="0F244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792" y="4197096"/>
            <a:ext cx="219456" cy="219456"/>
          </a:xfrm>
          <a:prstGeom prst="rect">
            <a:avLst/>
          </a:prstGeom>
        </p:spPr>
      </p:pic>
      <p:sp>
        <p:nvSpPr>
          <p:cNvPr id="27" name="Text 18"/>
          <p:cNvSpPr/>
          <p:nvPr/>
        </p:nvSpPr>
        <p:spPr>
          <a:xfrm>
            <a:off x="1051560" y="4123944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B2F3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Inspection Reimbursements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Shape 19"/>
          <p:cNvSpPr/>
          <p:nvPr/>
        </p:nvSpPr>
        <p:spPr>
          <a:xfrm>
            <a:off x="3291840" y="4123944"/>
            <a:ext cx="365760" cy="365760"/>
          </a:xfrm>
          <a:prstGeom prst="ellipse">
            <a:avLst/>
          </a:prstGeom>
          <a:solidFill>
            <a:srgbClr val="0F244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64992" y="4197096"/>
            <a:ext cx="219456" cy="219456"/>
          </a:xfrm>
          <a:prstGeom prst="rect">
            <a:avLst/>
          </a:prstGeom>
        </p:spPr>
      </p:pic>
      <p:sp>
        <p:nvSpPr>
          <p:cNvPr id="30" name="Text 20"/>
          <p:cNvSpPr/>
          <p:nvPr/>
        </p:nvSpPr>
        <p:spPr>
          <a:xfrm>
            <a:off x="3794760" y="4123944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B2F3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No-Interest Loans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Text 21"/>
          <p:cNvSpPr/>
          <p:nvPr/>
        </p:nvSpPr>
        <p:spPr>
          <a:xfrm>
            <a:off x="6217920" y="1828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400" normalizeH="0" baseline="0" noProof="0" dirty="0">
                <a:ln>
                  <a:noFill/>
                </a:ln>
                <a:solidFill>
                  <a:srgbClr val="0F2444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WHO THE PROGRAMS SERVE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Shape 22"/>
          <p:cNvSpPr/>
          <p:nvPr/>
        </p:nvSpPr>
        <p:spPr>
          <a:xfrm>
            <a:off x="6217920" y="2148840"/>
            <a:ext cx="548640" cy="0"/>
          </a:xfrm>
          <a:prstGeom prst="line">
            <a:avLst/>
          </a:prstGeom>
          <a:noFill/>
          <a:ln w="31750">
            <a:solidFill>
              <a:srgbClr val="C9A96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Shape 23"/>
          <p:cNvSpPr/>
          <p:nvPr/>
        </p:nvSpPr>
        <p:spPr>
          <a:xfrm>
            <a:off x="6217920" y="2468880"/>
            <a:ext cx="365760" cy="365760"/>
          </a:xfrm>
          <a:prstGeom prst="ellipse">
            <a:avLst/>
          </a:prstGeom>
          <a:solidFill>
            <a:srgbClr val="F7F3EB"/>
          </a:solidFill>
          <a:ln w="12700">
            <a:solidFill>
              <a:srgbClr val="C9A96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91072" y="2542032"/>
            <a:ext cx="219456" cy="219456"/>
          </a:xfrm>
          <a:prstGeom prst="rect">
            <a:avLst/>
          </a:prstGeom>
        </p:spPr>
      </p:pic>
      <p:sp>
        <p:nvSpPr>
          <p:cNvPr id="35" name="Text 24"/>
          <p:cNvSpPr/>
          <p:nvPr/>
        </p:nvSpPr>
        <p:spPr>
          <a:xfrm>
            <a:off x="6720840" y="2468880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B2F3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First-Time Home Buyers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Shape 25"/>
          <p:cNvSpPr/>
          <p:nvPr/>
        </p:nvSpPr>
        <p:spPr>
          <a:xfrm>
            <a:off x="8961120" y="2468880"/>
            <a:ext cx="365760" cy="365760"/>
          </a:xfrm>
          <a:prstGeom prst="ellipse">
            <a:avLst/>
          </a:prstGeom>
          <a:solidFill>
            <a:srgbClr val="F7F3EB"/>
          </a:solidFill>
          <a:ln w="12700">
            <a:solidFill>
              <a:srgbClr val="C9A96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7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034272" y="2542032"/>
            <a:ext cx="219456" cy="219456"/>
          </a:xfrm>
          <a:prstGeom prst="rect">
            <a:avLst/>
          </a:prstGeom>
        </p:spPr>
      </p:pic>
      <p:sp>
        <p:nvSpPr>
          <p:cNvPr id="38" name="Text 26"/>
          <p:cNvSpPr/>
          <p:nvPr/>
        </p:nvSpPr>
        <p:spPr>
          <a:xfrm>
            <a:off x="9464040" y="2468880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B2F3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First Responders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Shape 27"/>
          <p:cNvSpPr/>
          <p:nvPr/>
        </p:nvSpPr>
        <p:spPr>
          <a:xfrm>
            <a:off x="6217920" y="2971800"/>
            <a:ext cx="365760" cy="365760"/>
          </a:xfrm>
          <a:prstGeom prst="ellipse">
            <a:avLst/>
          </a:prstGeom>
          <a:solidFill>
            <a:srgbClr val="F7F3EB"/>
          </a:solidFill>
          <a:ln w="12700">
            <a:solidFill>
              <a:srgbClr val="C9A96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0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91072" y="3044952"/>
            <a:ext cx="219456" cy="219456"/>
          </a:xfrm>
          <a:prstGeom prst="rect">
            <a:avLst/>
          </a:prstGeom>
        </p:spPr>
      </p:pic>
      <p:sp>
        <p:nvSpPr>
          <p:cNvPr id="41" name="Text 28"/>
          <p:cNvSpPr/>
          <p:nvPr/>
        </p:nvSpPr>
        <p:spPr>
          <a:xfrm>
            <a:off x="6720840" y="2971800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B2F3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Military &amp; Veterans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Shape 29"/>
          <p:cNvSpPr/>
          <p:nvPr/>
        </p:nvSpPr>
        <p:spPr>
          <a:xfrm>
            <a:off x="8961120" y="2971800"/>
            <a:ext cx="365760" cy="365760"/>
          </a:xfrm>
          <a:prstGeom prst="ellipse">
            <a:avLst/>
          </a:prstGeom>
          <a:solidFill>
            <a:srgbClr val="F7F3EB"/>
          </a:solidFill>
          <a:ln w="12700">
            <a:solidFill>
              <a:srgbClr val="C9A96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034272" y="3044952"/>
            <a:ext cx="219456" cy="219456"/>
          </a:xfrm>
          <a:prstGeom prst="rect">
            <a:avLst/>
          </a:prstGeom>
        </p:spPr>
      </p:pic>
      <p:sp>
        <p:nvSpPr>
          <p:cNvPr id="44" name="Text 30"/>
          <p:cNvSpPr/>
          <p:nvPr/>
        </p:nvSpPr>
        <p:spPr>
          <a:xfrm>
            <a:off x="9464040" y="2971800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B2F3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Police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Shape 31"/>
          <p:cNvSpPr/>
          <p:nvPr/>
        </p:nvSpPr>
        <p:spPr>
          <a:xfrm>
            <a:off x="6217920" y="3474720"/>
            <a:ext cx="365760" cy="365760"/>
          </a:xfrm>
          <a:prstGeom prst="ellipse">
            <a:avLst/>
          </a:prstGeom>
          <a:solidFill>
            <a:srgbClr val="F7F3EB"/>
          </a:solidFill>
          <a:ln w="12700">
            <a:solidFill>
              <a:srgbClr val="C9A96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6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91072" y="3547872"/>
            <a:ext cx="219456" cy="219456"/>
          </a:xfrm>
          <a:prstGeom prst="rect">
            <a:avLst/>
          </a:prstGeom>
        </p:spPr>
      </p:pic>
      <p:sp>
        <p:nvSpPr>
          <p:cNvPr id="47" name="Text 32"/>
          <p:cNvSpPr/>
          <p:nvPr/>
        </p:nvSpPr>
        <p:spPr>
          <a:xfrm>
            <a:off x="6720840" y="3474720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B2F3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Firefighters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Shape 33"/>
          <p:cNvSpPr/>
          <p:nvPr/>
        </p:nvSpPr>
        <p:spPr>
          <a:xfrm>
            <a:off x="8961120" y="3474720"/>
            <a:ext cx="365760" cy="365760"/>
          </a:xfrm>
          <a:prstGeom prst="ellipse">
            <a:avLst/>
          </a:prstGeom>
          <a:solidFill>
            <a:srgbClr val="F7F3EB"/>
          </a:solidFill>
          <a:ln w="12700">
            <a:solidFill>
              <a:srgbClr val="C9A96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9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034272" y="3547872"/>
            <a:ext cx="219456" cy="219456"/>
          </a:xfrm>
          <a:prstGeom prst="rect">
            <a:avLst/>
          </a:prstGeom>
        </p:spPr>
      </p:pic>
      <p:sp>
        <p:nvSpPr>
          <p:cNvPr id="50" name="Text 34"/>
          <p:cNvSpPr/>
          <p:nvPr/>
        </p:nvSpPr>
        <p:spPr>
          <a:xfrm>
            <a:off x="9464040" y="3474720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B2F3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Doctors &amp; Nurses / EMT-EMS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Shape 35"/>
          <p:cNvSpPr/>
          <p:nvPr/>
        </p:nvSpPr>
        <p:spPr>
          <a:xfrm>
            <a:off x="6217920" y="3977640"/>
            <a:ext cx="365760" cy="365760"/>
          </a:xfrm>
          <a:prstGeom prst="ellipse">
            <a:avLst/>
          </a:prstGeom>
          <a:solidFill>
            <a:srgbClr val="F7F3EB"/>
          </a:solidFill>
          <a:ln w="12700">
            <a:solidFill>
              <a:srgbClr val="C9A96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2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91072" y="4050792"/>
            <a:ext cx="219456" cy="219456"/>
          </a:xfrm>
          <a:prstGeom prst="rect">
            <a:avLst/>
          </a:prstGeom>
        </p:spPr>
      </p:pic>
      <p:sp>
        <p:nvSpPr>
          <p:cNvPr id="53" name="Text 36"/>
          <p:cNvSpPr/>
          <p:nvPr/>
        </p:nvSpPr>
        <p:spPr>
          <a:xfrm>
            <a:off x="6720840" y="3977640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B2F3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Educators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Shape 37"/>
          <p:cNvSpPr/>
          <p:nvPr/>
        </p:nvSpPr>
        <p:spPr>
          <a:xfrm>
            <a:off x="8961120" y="3977640"/>
            <a:ext cx="365760" cy="365760"/>
          </a:xfrm>
          <a:prstGeom prst="ellipse">
            <a:avLst/>
          </a:prstGeom>
          <a:solidFill>
            <a:srgbClr val="F7F3EB"/>
          </a:solidFill>
          <a:ln w="12700">
            <a:solidFill>
              <a:srgbClr val="C9A96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5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034272" y="4050792"/>
            <a:ext cx="219456" cy="219456"/>
          </a:xfrm>
          <a:prstGeom prst="rect">
            <a:avLst/>
          </a:prstGeom>
        </p:spPr>
      </p:pic>
      <p:sp>
        <p:nvSpPr>
          <p:cNvPr id="56" name="Text 38"/>
          <p:cNvSpPr/>
          <p:nvPr/>
        </p:nvSpPr>
        <p:spPr>
          <a:xfrm>
            <a:off x="9464040" y="3977640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B2F3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Public Servants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Shape 39"/>
          <p:cNvSpPr/>
          <p:nvPr/>
        </p:nvSpPr>
        <p:spPr>
          <a:xfrm>
            <a:off x="6217920" y="4480560"/>
            <a:ext cx="365760" cy="365760"/>
          </a:xfrm>
          <a:prstGeom prst="ellipse">
            <a:avLst/>
          </a:prstGeom>
          <a:solidFill>
            <a:srgbClr val="F7F3EB"/>
          </a:solidFill>
          <a:ln w="12700">
            <a:solidFill>
              <a:srgbClr val="C9A96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291072" y="4553712"/>
            <a:ext cx="219456" cy="219456"/>
          </a:xfrm>
          <a:prstGeom prst="rect">
            <a:avLst/>
          </a:prstGeom>
        </p:spPr>
      </p:pic>
      <p:sp>
        <p:nvSpPr>
          <p:cNvPr id="59" name="Text 40"/>
          <p:cNvSpPr/>
          <p:nvPr/>
        </p:nvSpPr>
        <p:spPr>
          <a:xfrm>
            <a:off x="6720840" y="4480560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B2F3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Low-Income Individuals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Text 41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5A60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HAF Local Association Grant  •  AOR Grant Outreach Committee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Text 42"/>
          <p:cNvSpPr/>
          <p:nvPr/>
        </p:nvSpPr>
        <p:spPr>
          <a:xfrm>
            <a:off x="1091153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7 / 8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4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498080" y="0"/>
            <a:ext cx="4754880" cy="6858000"/>
          </a:xfrm>
          <a:prstGeom prst="rect">
            <a:avLst/>
          </a:prstGeom>
          <a:solidFill>
            <a:srgbClr val="081733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7452360" y="0"/>
            <a:ext cx="45720" cy="6858000"/>
          </a:xfrm>
          <a:prstGeom prst="rect">
            <a:avLst/>
          </a:prstGeom>
          <a:solidFill>
            <a:srgbClr val="C9A9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40080" y="502920"/>
            <a:ext cx="457200" cy="64008"/>
          </a:xfrm>
          <a:prstGeom prst="rect">
            <a:avLst/>
          </a:prstGeom>
          <a:solidFill>
            <a:srgbClr val="C9A9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640080" y="65836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600" normalizeH="0" baseline="0" noProof="0" dirty="0">
                <a:ln>
                  <a:noFill/>
                </a:ln>
                <a:solidFill>
                  <a:srgbClr val="E6D4A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HAF AOR GRANT OUTREACH COMMITTEE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640080" y="1051560"/>
            <a:ext cx="68580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Thank You.</a:t>
            </a:r>
            <a:endParaRPr kumimoji="0" lang="en-US" sz="5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640080" y="2240280"/>
            <a:ext cx="66751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F7F3E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The C.A.R. Housing Affordability Fund Committee welcomes your grant application — we are here to serve the members of the California Association of REALTORS® and to facilitate homeownership opportunities.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640080" y="3611880"/>
            <a:ext cx="548640" cy="36576"/>
          </a:xfrm>
          <a:prstGeom prst="rect">
            <a:avLst/>
          </a:prstGeom>
          <a:solidFill>
            <a:srgbClr val="C9A9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640080" y="3886200"/>
            <a:ext cx="5303520" cy="1005840"/>
          </a:xfrm>
          <a:prstGeom prst="rect">
            <a:avLst/>
          </a:prstGeom>
          <a:solidFill>
            <a:srgbClr val="1B3A6B"/>
          </a:solidFill>
          <a:ln w="12700">
            <a:solidFill>
              <a:srgbClr val="C9A96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640080" y="3886200"/>
            <a:ext cx="73152" cy="1005840"/>
          </a:xfrm>
          <a:prstGeom prst="rect">
            <a:avLst/>
          </a:prstGeom>
          <a:solidFill>
            <a:srgbClr val="C9A9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868680" y="3977640"/>
            <a:ext cx="4937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0" cap="none" spc="300" normalizeH="0" baseline="0" noProof="0" dirty="0">
                <a:ln>
                  <a:noFill/>
                </a:ln>
                <a:solidFill>
                  <a:srgbClr val="E6D4A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FOR MORE INFORMATION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>
            <a:hlinkClick r:id="rId3"/>
          </p:cNvPr>
          <p:cNvSpPr/>
          <p:nvPr/>
        </p:nvSpPr>
        <p:spPr>
          <a:xfrm>
            <a:off x="868680" y="4251960"/>
            <a:ext cx="4937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haf.car.org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640080" y="5029200"/>
            <a:ext cx="5303520" cy="1005840"/>
          </a:xfrm>
          <a:prstGeom prst="rect">
            <a:avLst/>
          </a:prstGeom>
          <a:solidFill>
            <a:srgbClr val="1B3A6B"/>
          </a:solidFill>
          <a:ln w="12700">
            <a:solidFill>
              <a:srgbClr val="C9A96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640080" y="5029200"/>
            <a:ext cx="73152" cy="1005840"/>
          </a:xfrm>
          <a:prstGeom prst="rect">
            <a:avLst/>
          </a:prstGeom>
          <a:solidFill>
            <a:srgbClr val="C9A9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868680" y="5120640"/>
            <a:ext cx="4937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0" cap="none" spc="300" normalizeH="0" baseline="0" noProof="0" dirty="0">
                <a:ln>
                  <a:noFill/>
                </a:ln>
                <a:solidFill>
                  <a:srgbClr val="E6D4A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SCHEDULE A PRESENTATION FOR YOUR LOCAL BOARD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14">
            <a:hlinkClick r:id="rId4"/>
          </p:cNvPr>
          <p:cNvSpPr/>
          <p:nvPr/>
        </p:nvSpPr>
        <p:spPr>
          <a:xfrm>
            <a:off x="868680" y="5394960"/>
            <a:ext cx="4937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haf@car.org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7772400" y="4572000"/>
            <a:ext cx="42062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We look forward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to partnering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with you.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hape 16"/>
          <p:cNvSpPr/>
          <p:nvPr/>
        </p:nvSpPr>
        <p:spPr>
          <a:xfrm>
            <a:off x="640080" y="6355080"/>
            <a:ext cx="274320" cy="36576"/>
          </a:xfrm>
          <a:prstGeom prst="rect">
            <a:avLst/>
          </a:prstGeom>
          <a:solidFill>
            <a:srgbClr val="C9A9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7"/>
          <p:cNvSpPr/>
          <p:nvPr/>
        </p:nvSpPr>
        <p:spPr>
          <a:xfrm>
            <a:off x="640080" y="649224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300" normalizeH="0" baseline="0" noProof="0" dirty="0">
                <a:ln>
                  <a:noFill/>
                </a:ln>
                <a:solidFill>
                  <a:srgbClr val="E6D4A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CALIFORNIA ASSOCIATION OF REALTORS® HOUSING AFFORDABILITY FUND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5E30C2D-2ECD-E346-1B82-29ED21FCE1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8838" y="1768511"/>
            <a:ext cx="4747566" cy="203969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6F66C9-3B88-A9F6-CCCC-E9CC148E5D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6063905D-24E3-A0F1-9BE8-45FCFB5F1080}"/>
              </a:ext>
            </a:extLst>
          </p:cNvPr>
          <p:cNvSpPr/>
          <p:nvPr/>
        </p:nvSpPr>
        <p:spPr>
          <a:xfrm>
            <a:off x="548640" y="502920"/>
            <a:ext cx="411480" cy="54864"/>
          </a:xfrm>
          <a:prstGeom prst="rect">
            <a:avLst/>
          </a:prstGeom>
          <a:solidFill>
            <a:srgbClr val="C9A9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F3237BC7-4A1B-183F-4E53-176EB0C0469C}"/>
              </a:ext>
            </a:extLst>
          </p:cNvPr>
          <p:cNvSpPr/>
          <p:nvPr/>
        </p:nvSpPr>
        <p:spPr>
          <a:xfrm>
            <a:off x="548640" y="64008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F2444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QR to Application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754850F3-107B-109F-E398-4E4D5BF1F9E6}"/>
              </a:ext>
            </a:extLst>
          </p:cNvPr>
          <p:cNvSpPr/>
          <p:nvPr/>
        </p:nvSpPr>
        <p:spPr>
          <a:xfrm>
            <a:off x="5115261" y="1984783"/>
            <a:ext cx="5497157" cy="2888432"/>
          </a:xfrm>
          <a:prstGeom prst="rect">
            <a:avLst/>
          </a:prstGeom>
          <a:solidFill>
            <a:srgbClr val="0F2444"/>
          </a:solidFill>
          <a:ln/>
          <a:effectLst>
            <a:outerShdw blurRad="152400" dist="381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Text 34">
            <a:extLst>
              <a:ext uri="{FF2B5EF4-FFF2-40B4-BE49-F238E27FC236}">
                <a16:creationId xmlns:a16="http://schemas.microsoft.com/office/drawing/2014/main" id="{29C626CE-6318-8DC1-96B4-733B9E5CD8C2}"/>
              </a:ext>
            </a:extLst>
          </p:cNvPr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5A60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HAF Local Association Grant  •  AOR Grant Outreach Committee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Text 4">
            <a:extLst>
              <a:ext uri="{FF2B5EF4-FFF2-40B4-BE49-F238E27FC236}">
                <a16:creationId xmlns:a16="http://schemas.microsoft.com/office/drawing/2014/main" id="{2AB08DFE-66EB-25DC-F2D8-42DE61109F15}"/>
              </a:ext>
            </a:extLst>
          </p:cNvPr>
          <p:cNvSpPr/>
          <p:nvPr/>
        </p:nvSpPr>
        <p:spPr>
          <a:xfrm>
            <a:off x="5450546" y="2224949"/>
            <a:ext cx="4937760" cy="2408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Please fill out BOTH the </a:t>
            </a:r>
            <a:b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</a:b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HAF Funding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Request Form_Fillable PDF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and the </a:t>
            </a:r>
            <a:b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</a:b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HAF Request Grant Workbook. </a:t>
            </a:r>
            <a:b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</a:b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9A961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Email both files to haf@car.org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C9A96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F669733A-9084-DC1C-99CA-C1510C70E8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5841" y="1984782"/>
            <a:ext cx="2888433" cy="2888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878922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E8A2CE09F7D614ABFE3E7277BE1C9CC" ma:contentTypeVersion="16" ma:contentTypeDescription="Create a new document." ma:contentTypeScope="" ma:versionID="ba270a6b5797fe4b6f1bdcfdd995ce62">
  <xsd:schema xmlns:xsd="http://www.w3.org/2001/XMLSchema" xmlns:xs="http://www.w3.org/2001/XMLSchema" xmlns:p="http://schemas.microsoft.com/office/2006/metadata/properties" xmlns:ns2="d19a8949-c7ca-4a8b-b8f3-7b5152c00db4" xmlns:ns3="80d8b3a5-8a01-468e-8fab-3dd786923e8e" targetNamespace="http://schemas.microsoft.com/office/2006/metadata/properties" ma:root="true" ma:fieldsID="ab59f606dd64707e52d204eb96d847f0" ns2:_="" ns3:_="">
    <xsd:import namespace="d19a8949-c7ca-4a8b-b8f3-7b5152c00db4"/>
    <xsd:import namespace="80d8b3a5-8a01-468e-8fab-3dd786923e8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9a8949-c7ca-4a8b-b8f3-7b5152c00d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6438a777-0363-4fc5-8941-74f5d506766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d8b3a5-8a01-468e-8fab-3dd786923e8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843f16d-aa41-4382-b66f-0e35e1568dd0}" ma:internalName="TaxCatchAll" ma:showField="CatchAllData" ma:web="80d8b3a5-8a01-468e-8fab-3dd786923e8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0d8b3a5-8a01-468e-8fab-3dd786923e8e" xsi:nil="true"/>
    <lcf76f155ced4ddcb4097134ff3c332f xmlns="d19a8949-c7ca-4a8b-b8f3-7b5152c00d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33326C8-39EF-4B61-8C82-9C4D34F2121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30FD182-8743-4AD9-944F-8E4DE3D701E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19a8949-c7ca-4a8b-b8f3-7b5152c00db4"/>
    <ds:schemaRef ds:uri="80d8b3a5-8a01-468e-8fab-3dd786923e8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1EE0A40-149D-48D6-81C2-622F2E577AB7}">
  <ds:schemaRefs>
    <ds:schemaRef ds:uri="http://schemas.microsoft.com/office/2006/metadata/properties"/>
    <ds:schemaRef ds:uri="http://schemas.microsoft.com/office/infopath/2007/PartnerControls"/>
    <ds:schemaRef ds:uri="80d8b3a5-8a01-468e-8fab-3dd786923e8e"/>
    <ds:schemaRef ds:uri="d19a8949-c7ca-4a8b-b8f3-7b5152c00db4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1177</Words>
  <Application>Microsoft Office PowerPoint</Application>
  <PresentationFormat>Widescreen</PresentationFormat>
  <Paragraphs>209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Georgia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Marc Farfel</dc:creator>
  <cp:lastModifiedBy>Marc Farfel</cp:lastModifiedBy>
  <cp:revision>1</cp:revision>
  <dcterms:created xsi:type="dcterms:W3CDTF">2026-04-29T04:29:22Z</dcterms:created>
  <dcterms:modified xsi:type="dcterms:W3CDTF">2026-05-25T02:12:41Z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0x010100CE8A2CE09F7D614ABFE3E7277BE1C9CC</vt:lpwstr>
  </property>
  <property fmtid="{D5CDD505-2E9C-101B-9397-08002B2CF9AE}" pid="3" name="MediaServiceImageTags">
    <vt:lpwstr/>
  </property>
</Properties>
</file>